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Exo 2" pitchFamily="2" charset="77"/>
      <p:regular r:id="rId18"/>
      <p:bold r:id="rId19"/>
      <p:italic r:id="rId20"/>
      <p:boldItalic r:id="rId21"/>
    </p:embeddedFont>
    <p:embeddedFont>
      <p:font typeface="Fira Sans Extra Condensed Medium" panose="020B06030500000200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Condensed" panose="02000000000000000000" pitchFamily="2" charset="0"/>
      <p:regular r:id="rId30"/>
      <p:bold r:id="rId31"/>
      <p:italic r:id="rId32"/>
      <p:boldItalic r:id="rId33"/>
    </p:embeddedFont>
    <p:embeddedFont>
      <p:font typeface="Roboto Condensed Light" panose="02000000000000000000" pitchFamily="2" charset="0"/>
      <p:regular r:id="rId34"/>
      <p:bold r:id="rId35"/>
      <p:italic r:id="rId36"/>
      <p:boldItalic r:id="rId37"/>
    </p:embeddedFont>
    <p:embeddedFont>
      <p:font typeface="Roboto Medium" panose="02000000000000000000" pitchFamily="2" charset="0"/>
      <p:regular r:id="rId38"/>
      <p:bold r:id="rId39"/>
      <p:italic r:id="rId40"/>
      <p:boldItalic r:id="rId41"/>
    </p:embeddedFont>
    <p:embeddedFont>
      <p:font typeface="Roboto Thin" panose="02000000000000000000" pitchFamily="2" charset="0"/>
      <p:regular r:id="rId42"/>
      <p:bold r:id="rId43"/>
      <p:italic r:id="rId44"/>
      <p:boldItalic r:id="rId45"/>
    </p:embeddedFont>
    <p:embeddedFont>
      <p:font typeface="Squada One" panose="02000000000000000000"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154"/>
  </p:normalViewPr>
  <p:slideViewPr>
    <p:cSldViewPr snapToGrid="0" snapToObjects="1">
      <p:cViewPr varScale="1">
        <p:scale>
          <a:sx n="146" d="100"/>
          <a:sy n="146" d="100"/>
        </p:scale>
        <p:origin x="1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422b3ba50_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422b3ba50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422b3ba50_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8422b3ba50_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8422b3ba50_7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8422b3ba50_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6"/>
              </a:buClr>
              <a:buSzPts val="1400"/>
              <a:buChar char="-"/>
            </a:pPr>
            <a:r>
              <a:rPr lang="en" sz="1800">
                <a:solidFill>
                  <a:schemeClr val="dk1"/>
                </a:solidFill>
                <a:latin typeface="Roboto Condensed Light"/>
                <a:ea typeface="Roboto Condensed Light"/>
                <a:cs typeface="Roboto Condensed Light"/>
                <a:sym typeface="Roboto Condensed Light"/>
              </a:rPr>
              <a:t>Currently, we have 1-9 lines in our Arena Model. </a:t>
            </a:r>
            <a:endParaRPr sz="1800">
              <a:solidFill>
                <a:schemeClr val="dk1"/>
              </a:solidFill>
              <a:latin typeface="Roboto Condensed Light"/>
              <a:ea typeface="Roboto Condensed Light"/>
              <a:cs typeface="Roboto Condensed Light"/>
              <a:sym typeface="Roboto Condensed Light"/>
            </a:endParaRPr>
          </a:p>
          <a:p>
            <a:pPr marL="457200" lvl="0" indent="-317500" algn="l" rtl="0">
              <a:lnSpc>
                <a:spcPct val="150000"/>
              </a:lnSpc>
              <a:spcBef>
                <a:spcPts val="0"/>
              </a:spcBef>
              <a:spcAft>
                <a:spcPts val="0"/>
              </a:spcAft>
              <a:buClr>
                <a:schemeClr val="accent6"/>
              </a:buClr>
              <a:buSzPts val="1400"/>
              <a:buChar char="-"/>
            </a:pPr>
            <a:r>
              <a:rPr lang="en" sz="1800">
                <a:solidFill>
                  <a:schemeClr val="dk1"/>
                </a:solidFill>
                <a:latin typeface="Roboto Condensed Light"/>
                <a:ea typeface="Roboto Condensed Light"/>
                <a:cs typeface="Roboto Condensed Light"/>
                <a:sym typeface="Roboto Condensed Light"/>
              </a:rPr>
              <a:t>More than 9 lines can also be handle in Arena.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fedc78e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fedc78eb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Nowadays, traveling by air has already been a daily way of transportation. But I am sure no one would like to see the view of the image when you are waiting for the TSA check (Transportation Security Administration). </a:t>
            </a:r>
            <a:r>
              <a:rPr lang="ja-JP" altLang="en-US" sz="1100" b="0" i="0" u="none" strike="noStrike" cap="none">
                <a:solidFill>
                  <a:srgbClr val="000000"/>
                </a:solidFill>
                <a:effectLst/>
                <a:latin typeface="Arial"/>
                <a:ea typeface="Arial"/>
                <a:cs typeface="Arial"/>
                <a:sym typeface="Arial"/>
              </a:rPr>
              <a:t>放第一张图和字</a:t>
            </a:r>
            <a:r>
              <a:rPr lang="en-US" altLang="ja-JP"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 can see the waiting line is too long and the staff is working hard for the passengers. That can bring some negative influence. For example, customers may need to wait for a long time. So they may become anxious and unsatisfied. But what’s more important is that tense working conditions will make the staff busy and tired. In that case, they are more likely to make mistakes. According to google, The TSA failure is above 70%. The TSA failure rate is a rate that TSA screeners failed to detect weapons, drugs, and explosives. That is why we want to address this problem and improve security efficiency at TSA screening lines.</a:t>
            </a:r>
            <a:endParaRPr lang="en-US" b="0" dirty="0">
              <a:effectLst/>
            </a:endParaRPr>
          </a:p>
          <a:p>
            <a:pPr rtl="0"/>
            <a:r>
              <a:rPr lang="ja-JP" altLang="en-US" sz="1100" b="0" i="0" u="none" strike="noStrike" cap="none">
                <a:solidFill>
                  <a:srgbClr val="000000"/>
                </a:solidFill>
                <a:effectLst/>
                <a:latin typeface="Arial"/>
                <a:ea typeface="Arial"/>
                <a:cs typeface="Arial"/>
                <a:sym typeface="Arial"/>
              </a:rPr>
              <a:t>放第二张图和字 </a:t>
            </a:r>
            <a:r>
              <a:rPr lang="en-US" sz="1100" b="0" i="0" u="none" strike="noStrike" cap="none" dirty="0">
                <a:solidFill>
                  <a:srgbClr val="000000"/>
                </a:solidFill>
                <a:effectLst/>
                <a:latin typeface="Arial"/>
                <a:ea typeface="Arial"/>
                <a:cs typeface="Arial"/>
                <a:sym typeface="Arial"/>
              </a:rPr>
              <a:t>On the other hand, unnecessary security screening line is also not a good idea. They may become lazy and careless. And the investors would never want to see that scene because the unnecessary operation cost will increase. </a:t>
            </a:r>
            <a:endParaRPr lang="en-US"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1abfbaf2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With these observations, our problem definition is to optimize the TSA checkpoints security screening line according to the size of the flow. Thus, the airport can arrange the number of screening lines more efficiently and improve the security level.</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fedc78eb4_1_1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fedc78eb4_1_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good product starts with a clear and concise value proposition. For airport security departments and its counterparts who seek efficiency to TSA checking systems that allow a safe and fast environment, our product is a real-time based analytics software that predicts how many security lines are needed while keeping the security officers at an efficient and safe status.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edc78eb4_1_2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edc78eb4_1_2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 best as we can understand while creating the high-level view of value chain, the cycle starts with an idea, a strategy and investments from stakeholders, which in our case, is to optimization for the TSA checkpoints, then it comes to a process to build our product where the value is being created; then communicating value with the customers to let them know; (at the stage of delivering the value) get the product to the customer; finally as value is delivered and being exchanged, investors get their return while security level and customers’ experience have been enhanced. As this chain shows, cash flows through the process and back to stakeholders to make a positive impact.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company’s stakeholders are as follows, ………, and in each one, say what value they expect to receive from the company. </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422b3ba5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422b3ba5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picked one signal from each individual bucket to demonstrate how we are going to use them.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In order to respond to our problem definition which is that we want to optimize the Rio airport security checkpoints screening lines and deliver the value we just mentioned, we decided to approach our solution with Data Processing and Modeling.</a:t>
            </a:r>
          </a:p>
          <a:p>
            <a:pPr rtl="0"/>
            <a:r>
              <a:rPr lang="en-US" sz="1100" b="0" i="0" u="none" strike="noStrike" cap="none" dirty="0">
                <a:solidFill>
                  <a:srgbClr val="000000"/>
                </a:solidFill>
                <a:effectLst/>
                <a:latin typeface="Arial"/>
                <a:ea typeface="Arial"/>
                <a:cs typeface="Arial"/>
                <a:sym typeface="Arial"/>
              </a:rPr>
              <a:t>In Data Processing, we filtered out the employees and stationary devices and kept only the passengers’ data. We also found the location of the security checkpoint. And we noticed that the size of passenger flow is the key to our solution, so we parsed down the mac id to the number of arrivals per 30mins.</a:t>
            </a:r>
            <a:endParaRPr lang="en-US" b="0" dirty="0">
              <a:effectLst/>
            </a:endParaRPr>
          </a:p>
          <a:p>
            <a:pPr rtl="0"/>
            <a:r>
              <a:rPr lang="en-US" sz="1100" b="0" i="0" u="none" strike="noStrike" cap="none" dirty="0">
                <a:solidFill>
                  <a:srgbClr val="000000"/>
                </a:solidFill>
                <a:effectLst/>
                <a:latin typeface="Arial"/>
                <a:ea typeface="Arial"/>
                <a:cs typeface="Arial"/>
                <a:sym typeface="Arial"/>
              </a:rPr>
              <a:t>In the modelling part, we built an Arena model to test how many screening lines we need based on passengers’ inter-arrival times which is calculated from the number arrived per 30 mins. </a:t>
            </a:r>
            <a:endParaRPr lang="en-US" b="0" dirty="0">
              <a:effectLst/>
            </a:endParaRPr>
          </a:p>
          <a:p>
            <a:pPr rtl="0"/>
            <a:r>
              <a:rPr lang="en-US" sz="1100" b="0" i="0" u="none" strike="noStrike" cap="none" dirty="0">
                <a:solidFill>
                  <a:srgbClr val="000000"/>
                </a:solidFill>
                <a:effectLst/>
                <a:latin typeface="Arial"/>
                <a:ea typeface="Arial"/>
                <a:cs typeface="Arial"/>
                <a:sym typeface="Arial"/>
              </a:rPr>
              <a:t>Finally, we built a machine learning model using python to predict how many security screening lines they need in security checkpoints based on real-time passenger flow. We also built a user interface to demonstrate our product.</a:t>
            </a:r>
            <a:endParaRPr lang="en-US" b="0" dirty="0">
              <a:effectLs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Now, let’s talk about in detail how we actually did in the technical approach.</a:t>
            </a:r>
            <a:endParaRPr lang="en-US" b="0" dirty="0">
              <a:effectLst/>
            </a:endParaRPr>
          </a:p>
          <a:p>
            <a:pPr rtl="0"/>
            <a:r>
              <a:rPr lang="en-US" sz="1100" b="0" i="0" u="none" strike="noStrike" cap="none" dirty="0">
                <a:solidFill>
                  <a:srgbClr val="000000"/>
                </a:solidFill>
                <a:effectLst/>
                <a:latin typeface="Arial"/>
                <a:ea typeface="Arial"/>
                <a:cs typeface="Arial"/>
                <a:sym typeface="Arial"/>
              </a:rPr>
              <a:t>Just a quick reminder. Our goal is to optimize the security checkpoints of the airport. After filtering out the employees and other stationary devices. Our first step is to identify the location of the security checkpoints. Having looked up some geographic information and doing research about airport map data, we confirmed that the two highlighted fields on level 3 of terminal 2 are separately international and domestic security checkpoints. We selected the domestic security checkpoint as our target area. As you can see on the map, there are nine security screening lines which are going to be the maximum possible result of the lines we are going to predict in our model</a:t>
            </a:r>
            <a:endParaRPr lang="en-US" b="0" dirty="0">
              <a:effectLs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yiqun.pythonanywhere.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4085999" y="3917700"/>
            <a:ext cx="5058000" cy="717000"/>
          </a:xfrm>
          <a:prstGeom prst="rect">
            <a:avLst/>
          </a:prstGeom>
          <a:noFill/>
        </p:spPr>
        <p:txBody>
          <a:bodyPr spcFirstLastPara="1" wrap="square" lIns="91425" tIns="91425" rIns="91425" bIns="91425" anchor="b" anchorCtr="0">
            <a:noAutofit/>
          </a:bodyPr>
          <a:lstStyle/>
          <a:p>
            <a:pPr marL="0" lvl="0" indent="0" algn="r" rtl="0">
              <a:spcBef>
                <a:spcPts val="0"/>
              </a:spcBef>
              <a:spcAft>
                <a:spcPts val="0"/>
              </a:spcAft>
              <a:buNone/>
            </a:pPr>
            <a:r>
              <a:rPr lang="en" sz="1400"/>
              <a:t>Team: M&amp;L</a:t>
            </a:r>
            <a:endParaRPr sz="1400"/>
          </a:p>
          <a:p>
            <a:pPr marL="0" lvl="0" indent="0" algn="r" rtl="0">
              <a:spcBef>
                <a:spcPts val="0"/>
              </a:spcBef>
              <a:spcAft>
                <a:spcPts val="0"/>
              </a:spcAft>
              <a:buNone/>
            </a:pPr>
            <a:r>
              <a:rPr lang="en" sz="1400"/>
              <a:t> Yiqun Gan, Boxue Li, Peiqing Lian, Hsuan-Hsuan Wu, Junteng Zheng</a:t>
            </a:r>
            <a:endParaRPr sz="1400"/>
          </a:p>
          <a:p>
            <a:pPr marL="0" lvl="0" indent="0" algn="r" rtl="0">
              <a:spcBef>
                <a:spcPts val="0"/>
              </a:spcBef>
              <a:spcAft>
                <a:spcPts val="0"/>
              </a:spcAft>
              <a:buNone/>
            </a:pPr>
            <a:endParaRPr sz="1400"/>
          </a:p>
          <a:p>
            <a:pPr marL="0" lvl="0" indent="0" algn="r" rtl="0">
              <a:spcBef>
                <a:spcPts val="0"/>
              </a:spcBef>
              <a:spcAft>
                <a:spcPts val="0"/>
              </a:spcAft>
              <a:buNone/>
            </a:pPr>
            <a:r>
              <a:rPr lang="en" sz="1400"/>
              <a:t>Professor Saeed Mohasseb </a:t>
            </a:r>
            <a:endParaRPr sz="1400"/>
          </a:p>
          <a:p>
            <a:pPr marL="0" lvl="0" indent="0" algn="r" rtl="0">
              <a:spcBef>
                <a:spcPts val="0"/>
              </a:spcBef>
              <a:spcAft>
                <a:spcPts val="0"/>
              </a:spcAft>
              <a:buNone/>
            </a:pPr>
            <a:endParaRPr sz="1400"/>
          </a:p>
          <a:p>
            <a:pPr marL="0" lvl="0" indent="0" algn="r" rtl="0">
              <a:spcBef>
                <a:spcPts val="0"/>
              </a:spcBef>
              <a:spcAft>
                <a:spcPts val="0"/>
              </a:spcAft>
              <a:buNone/>
            </a:pPr>
            <a:r>
              <a:rPr lang="en" sz="1400"/>
              <a:t>TA Yuanxiang Wang</a:t>
            </a:r>
            <a:endParaRPr sz="1400"/>
          </a:p>
        </p:txBody>
      </p:sp>
      <p:sp>
        <p:nvSpPr>
          <p:cNvPr id="133" name="Google Shape;133;p26"/>
          <p:cNvSpPr txBox="1">
            <a:spLocks noGrp="1"/>
          </p:cNvSpPr>
          <p:nvPr>
            <p:ph type="ctrTitle"/>
          </p:nvPr>
        </p:nvSpPr>
        <p:spPr>
          <a:xfrm>
            <a:off x="1941106" y="1058224"/>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434343"/>
                </a:solidFill>
              </a:rPr>
              <a:t>Phase II Presentation</a:t>
            </a:r>
            <a:endParaRPr>
              <a:solidFill>
                <a:srgbClr val="434343"/>
              </a:solidFill>
            </a:endParaRPr>
          </a:p>
        </p:txBody>
      </p:sp>
      <p:pic>
        <p:nvPicPr>
          <p:cNvPr id="134" name="Google Shape;134;p26"/>
          <p:cNvPicPr preferRelativeResize="0"/>
          <p:nvPr/>
        </p:nvPicPr>
        <p:blipFill>
          <a:blip r:embed="rId3">
            <a:alphaModFix/>
          </a:blip>
          <a:stretch>
            <a:fillRect/>
          </a:stretch>
        </p:blipFill>
        <p:spPr>
          <a:xfrm>
            <a:off x="5204375" y="421025"/>
            <a:ext cx="3623525" cy="968300"/>
          </a:xfrm>
          <a:prstGeom prst="rect">
            <a:avLst/>
          </a:prstGeom>
          <a:noFill/>
          <a:ln>
            <a:noFill/>
          </a:ln>
        </p:spPr>
      </p:pic>
      <p:cxnSp>
        <p:nvCxnSpPr>
          <p:cNvPr id="135" name="Google Shape;135;p26"/>
          <p:cNvCxnSpPr/>
          <p:nvPr/>
        </p:nvCxnSpPr>
        <p:spPr>
          <a:xfrm>
            <a:off x="7159200" y="3452025"/>
            <a:ext cx="1984800" cy="9600"/>
          </a:xfrm>
          <a:prstGeom prst="straightConnector1">
            <a:avLst/>
          </a:prstGeom>
          <a:noFill/>
          <a:ln w="9525" cap="flat" cmpd="sng">
            <a:solidFill>
              <a:schemeClr val="dk1"/>
            </a:solidFill>
            <a:prstDash val="solid"/>
            <a:round/>
            <a:headEnd type="none" w="med" len="med"/>
            <a:tailEnd type="none" w="med" len="med"/>
          </a:ln>
        </p:spPr>
      </p:cxnSp>
      <p:pic>
        <p:nvPicPr>
          <p:cNvPr id="136" name="Google Shape;136;p26"/>
          <p:cNvPicPr preferRelativeResize="0"/>
          <p:nvPr/>
        </p:nvPicPr>
        <p:blipFill>
          <a:blip r:embed="rId4">
            <a:alphaModFix/>
          </a:blip>
          <a:stretch>
            <a:fillRect/>
          </a:stretch>
        </p:blipFill>
        <p:spPr>
          <a:xfrm>
            <a:off x="169175" y="1233724"/>
            <a:ext cx="2522241" cy="1998175"/>
          </a:xfrm>
          <a:prstGeom prst="rect">
            <a:avLst/>
          </a:prstGeom>
          <a:noFill/>
          <a:ln>
            <a:noFill/>
          </a:ln>
        </p:spPr>
      </p:pic>
      <p:pic>
        <p:nvPicPr>
          <p:cNvPr id="137" name="Google Shape;137;p26"/>
          <p:cNvPicPr preferRelativeResize="0"/>
          <p:nvPr/>
        </p:nvPicPr>
        <p:blipFill>
          <a:blip r:embed="rId5">
            <a:alphaModFix/>
          </a:blip>
          <a:stretch>
            <a:fillRect/>
          </a:stretch>
        </p:blipFill>
        <p:spPr>
          <a:xfrm>
            <a:off x="2762300" y="394725"/>
            <a:ext cx="1706675" cy="891250"/>
          </a:xfrm>
          <a:prstGeom prst="rect">
            <a:avLst/>
          </a:prstGeom>
          <a:noFill/>
          <a:ln>
            <a:noFill/>
          </a:ln>
        </p:spPr>
      </p:pic>
      <p:sp>
        <p:nvSpPr>
          <p:cNvPr id="138" name="Google Shape;138;p26"/>
          <p:cNvSpPr/>
          <p:nvPr/>
        </p:nvSpPr>
        <p:spPr>
          <a:xfrm>
            <a:off x="4590225" y="622400"/>
            <a:ext cx="492900" cy="4359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5"/>
          <p:cNvSpPr txBox="1"/>
          <p:nvPr/>
        </p:nvSpPr>
        <p:spPr>
          <a:xfrm>
            <a:off x="373700" y="410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Arena Logical Model</a:t>
            </a:r>
            <a:endParaRPr sz="2400" b="1">
              <a:solidFill>
                <a:schemeClr val="dk1"/>
              </a:solidFill>
              <a:latin typeface="Exo 2"/>
              <a:ea typeface="Exo 2"/>
              <a:cs typeface="Exo 2"/>
              <a:sym typeface="Exo 2"/>
            </a:endParaRPr>
          </a:p>
        </p:txBody>
      </p:sp>
      <p:pic>
        <p:nvPicPr>
          <p:cNvPr id="463" name="Google Shape;463;p35"/>
          <p:cNvPicPr preferRelativeResize="0"/>
          <p:nvPr/>
        </p:nvPicPr>
        <p:blipFill>
          <a:blip r:embed="rId3">
            <a:alphaModFix/>
          </a:blip>
          <a:stretch>
            <a:fillRect/>
          </a:stretch>
        </p:blipFill>
        <p:spPr>
          <a:xfrm>
            <a:off x="453225" y="1968787"/>
            <a:ext cx="8263399" cy="1676025"/>
          </a:xfrm>
          <a:prstGeom prst="rect">
            <a:avLst/>
          </a:prstGeom>
          <a:noFill/>
          <a:ln>
            <a:noFill/>
          </a:ln>
        </p:spPr>
      </p:pic>
      <p:sp>
        <p:nvSpPr>
          <p:cNvPr id="464" name="Google Shape;464;p35"/>
          <p:cNvSpPr txBox="1"/>
          <p:nvPr/>
        </p:nvSpPr>
        <p:spPr>
          <a:xfrm>
            <a:off x="453225" y="1287525"/>
            <a:ext cx="39381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Condensed Light"/>
                <a:ea typeface="Roboto Condensed Light"/>
                <a:cs typeface="Roboto Condensed Light"/>
                <a:sym typeface="Roboto Condensed Light"/>
              </a:rPr>
              <a:t>One Line Security Screening Process:</a:t>
            </a:r>
            <a:endParaRPr sz="1800">
              <a:latin typeface="Roboto Condensed Light"/>
              <a:ea typeface="Roboto Condensed Light"/>
              <a:cs typeface="Roboto Condensed Light"/>
              <a:sym typeface="Roboto Condensed Light"/>
            </a:endParaRPr>
          </a:p>
        </p:txBody>
      </p:sp>
      <p:sp>
        <p:nvSpPr>
          <p:cNvPr id="465" name="Google Shape;465;p35"/>
          <p:cNvSpPr txBox="1"/>
          <p:nvPr/>
        </p:nvSpPr>
        <p:spPr>
          <a:xfrm>
            <a:off x="543800" y="4062375"/>
            <a:ext cx="81804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6"/>
                </a:solidFill>
                <a:latin typeface="Roboto Condensed Light"/>
                <a:ea typeface="Roboto Condensed Light"/>
                <a:cs typeface="Roboto Condensed Light"/>
                <a:sym typeface="Roboto Condensed Light"/>
              </a:rPr>
              <a:t>Distribution Reference: </a:t>
            </a:r>
            <a:endParaRPr sz="1200">
              <a:solidFill>
                <a:schemeClr val="accent6"/>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200">
                <a:solidFill>
                  <a:schemeClr val="accent6"/>
                </a:solidFill>
                <a:latin typeface="Roboto Condensed Light"/>
                <a:ea typeface="Roboto Condensed Light"/>
                <a:cs typeface="Roboto Condensed Light"/>
                <a:sym typeface="Roboto Condensed Light"/>
              </a:rPr>
              <a:t>Analysis of Airport Security Screening Checkpoints using Queuing Networks and Discrete Event Simulation: A Theoretical and Empirical Approach, Stephen Louis Dorton, Embry-Riddle Aeronautical University - Daytona Beach</a:t>
            </a:r>
            <a:endParaRPr sz="1200">
              <a:solidFill>
                <a:schemeClr val="accent6"/>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accent6"/>
              </a:solidFill>
              <a:latin typeface="Roboto Condensed Light"/>
              <a:ea typeface="Roboto Condensed Light"/>
              <a:cs typeface="Roboto Condensed Light"/>
              <a:sym typeface="Roboto Condensed Light"/>
            </a:endParaRPr>
          </a:p>
        </p:txBody>
      </p:sp>
      <p:pic>
        <p:nvPicPr>
          <p:cNvPr id="466" name="Google Shape;466;p35"/>
          <p:cNvPicPr preferRelativeResize="0"/>
          <p:nvPr/>
        </p:nvPicPr>
        <p:blipFill>
          <a:blip r:embed="rId4">
            <a:alphaModFix/>
          </a:blip>
          <a:stretch>
            <a:fillRect/>
          </a:stretch>
        </p:blipFill>
        <p:spPr>
          <a:xfrm>
            <a:off x="351463" y="149038"/>
            <a:ext cx="8441077" cy="4845425"/>
          </a:xfrm>
          <a:prstGeom prst="rect">
            <a:avLst/>
          </a:prstGeom>
          <a:noFill/>
          <a:ln>
            <a:noFill/>
          </a:ln>
        </p:spPr>
      </p:pic>
      <p:sp>
        <p:nvSpPr>
          <p:cNvPr id="467" name="Google Shape;467;p35"/>
          <p:cNvSpPr txBox="1"/>
          <p:nvPr/>
        </p:nvSpPr>
        <p:spPr>
          <a:xfrm>
            <a:off x="339525" y="248725"/>
            <a:ext cx="17679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Condensed Light"/>
                <a:ea typeface="Roboto Condensed Light"/>
                <a:cs typeface="Roboto Condensed Light"/>
                <a:sym typeface="Roboto Condensed Light"/>
              </a:rPr>
              <a:t>4 Lines Example:</a:t>
            </a:r>
            <a:endParaRPr sz="1800">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1"/>
                                        <p:tgtEl>
                                          <p:spTgt spid="4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
                                        <p:tgtEl>
                                          <p:spTgt spid="466"/>
                                        </p:tgtEl>
                                      </p:cBhvr>
                                    </p:animEffect>
                                  </p:childTnLst>
                                </p:cTn>
                              </p:par>
                              <p:par>
                                <p:cTn id="13" presetID="10" presetClass="entr" presetSubtype="0" fill="hold" nodeType="withEffect">
                                  <p:stCondLst>
                                    <p:cond delay="0"/>
                                  </p:stCondLst>
                                  <p:childTnLst>
                                    <p:set>
                                      <p:cBhvr>
                                        <p:cTn id="14" dur="1" fill="hold">
                                          <p:stCondLst>
                                            <p:cond delay="0"/>
                                          </p:stCondLst>
                                        </p:cTn>
                                        <p:tgtEl>
                                          <p:spTgt spid="467"/>
                                        </p:tgtEl>
                                        <p:attrNameLst>
                                          <p:attrName>style.visibility</p:attrName>
                                        </p:attrNameLst>
                                      </p:cBhvr>
                                      <p:to>
                                        <p:strVal val="visible"/>
                                      </p:to>
                                    </p:set>
                                    <p:animEffect transition="in" filter="fade">
                                      <p:cBhvr>
                                        <p:cTn id="15" dur="1"/>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6"/>
          <p:cNvSpPr txBox="1">
            <a:spLocks noGrp="1"/>
          </p:cNvSpPr>
          <p:nvPr>
            <p:ph type="ctrTitle"/>
          </p:nvPr>
        </p:nvSpPr>
        <p:spPr>
          <a:xfrm>
            <a:off x="1940151" y="1604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Arena Statistical Output</a:t>
            </a:r>
            <a:endParaRPr/>
          </a:p>
        </p:txBody>
      </p:sp>
      <p:pic>
        <p:nvPicPr>
          <p:cNvPr id="473" name="Google Shape;473;p36"/>
          <p:cNvPicPr preferRelativeResize="0"/>
          <p:nvPr/>
        </p:nvPicPr>
        <p:blipFill rotWithShape="1">
          <a:blip r:embed="rId3">
            <a:alphaModFix/>
          </a:blip>
          <a:srcRect l="1370"/>
          <a:stretch/>
        </p:blipFill>
        <p:spPr>
          <a:xfrm>
            <a:off x="159750" y="927300"/>
            <a:ext cx="5752849" cy="3602350"/>
          </a:xfrm>
          <a:prstGeom prst="rect">
            <a:avLst/>
          </a:prstGeom>
          <a:noFill/>
          <a:ln>
            <a:noFill/>
          </a:ln>
        </p:spPr>
      </p:pic>
      <p:sp>
        <p:nvSpPr>
          <p:cNvPr id="474" name="Google Shape;474;p36"/>
          <p:cNvSpPr txBox="1"/>
          <p:nvPr/>
        </p:nvSpPr>
        <p:spPr>
          <a:xfrm>
            <a:off x="5817525" y="1197075"/>
            <a:ext cx="3326400" cy="2680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Font typeface="Roboto Condensed Light"/>
              <a:buChar char="●"/>
            </a:pPr>
            <a:r>
              <a:rPr lang="en" dirty="0">
                <a:latin typeface="Roboto Condensed Light"/>
                <a:ea typeface="Roboto Condensed Light"/>
                <a:cs typeface="Roboto Condensed Light"/>
                <a:sym typeface="Roboto Condensed Light"/>
              </a:rPr>
              <a:t>Set Generic Human Utilization: 75-90%</a:t>
            </a:r>
            <a:endParaRPr dirty="0">
              <a:latin typeface="Roboto Condensed Light"/>
              <a:ea typeface="Roboto Condensed Light"/>
              <a:cs typeface="Roboto Condensed Light"/>
              <a:sym typeface="Roboto Condensed Light"/>
            </a:endParaRPr>
          </a:p>
          <a:p>
            <a:pPr marL="457200" marR="0" lvl="0" indent="-317500" algn="l" rtl="0">
              <a:lnSpc>
                <a:spcPct val="115000"/>
              </a:lnSpc>
              <a:spcBef>
                <a:spcPts val="0"/>
              </a:spcBef>
              <a:spcAft>
                <a:spcPts val="0"/>
              </a:spcAft>
              <a:buSzPts val="1400"/>
              <a:buFont typeface="Roboto Condensed Light"/>
              <a:buChar char="●"/>
            </a:pPr>
            <a:r>
              <a:rPr lang="en" dirty="0">
                <a:latin typeface="Roboto Condensed Light"/>
                <a:ea typeface="Roboto Condensed Light"/>
                <a:cs typeface="Roboto Condensed Light"/>
                <a:sym typeface="Roboto Condensed Light"/>
              </a:rPr>
              <a:t>For Example: </a:t>
            </a:r>
            <a:endParaRPr dirty="0">
              <a:latin typeface="Roboto Condensed Light"/>
              <a:ea typeface="Roboto Condensed Light"/>
              <a:cs typeface="Roboto Condensed Light"/>
              <a:sym typeface="Roboto Condensed Light"/>
            </a:endParaRPr>
          </a:p>
          <a:p>
            <a:pPr marL="457200" marR="0" lvl="0" indent="0" algn="l" rtl="0">
              <a:lnSpc>
                <a:spcPct val="115000"/>
              </a:lnSpc>
              <a:spcBef>
                <a:spcPts val="1600"/>
              </a:spcBef>
              <a:spcAft>
                <a:spcPts val="0"/>
              </a:spcAft>
              <a:buNone/>
            </a:pPr>
            <a:r>
              <a:rPr lang="en">
                <a:latin typeface="Roboto Condensed Light"/>
                <a:ea typeface="Roboto Condensed Light"/>
                <a:cs typeface="Roboto Condensed Light"/>
                <a:sym typeface="Roboto Condensed Light"/>
              </a:rPr>
              <a:t>72 passengers arrive in 30 mins, so </a:t>
            </a:r>
            <a:r>
              <a:rPr lang="en" dirty="0">
                <a:latin typeface="Roboto Condensed Light"/>
                <a:ea typeface="Roboto Condensed Light"/>
                <a:cs typeface="Roboto Condensed Light"/>
                <a:sym typeface="Roboto Condensed Light"/>
              </a:rPr>
              <a:t>the arrival rate </a:t>
            </a:r>
            <a:r>
              <a:rPr lang="en">
                <a:latin typeface="Roboto Condensed Light"/>
                <a:ea typeface="Roboto Condensed Light"/>
                <a:cs typeface="Roboto Condensed Light"/>
                <a:sym typeface="Roboto Condensed Light"/>
              </a:rPr>
              <a:t>is 0.4167 </a:t>
            </a:r>
            <a:r>
              <a:rPr lang="en" dirty="0">
                <a:latin typeface="Roboto Condensed Light"/>
                <a:ea typeface="Roboto Condensed Light"/>
                <a:cs typeface="Roboto Condensed Light"/>
                <a:sym typeface="Roboto Condensed Light"/>
              </a:rPr>
              <a:t>mins/passenger</a:t>
            </a:r>
            <a:endParaRPr dirty="0">
              <a:latin typeface="Roboto Condensed Light"/>
              <a:ea typeface="Roboto Condensed Light"/>
              <a:cs typeface="Roboto Condensed Light"/>
              <a:sym typeface="Roboto Condensed Light"/>
            </a:endParaRPr>
          </a:p>
          <a:p>
            <a:pPr marL="457200" marR="0" lvl="0" indent="-317500" algn="l" rtl="0">
              <a:lnSpc>
                <a:spcPct val="115000"/>
              </a:lnSpc>
              <a:spcBef>
                <a:spcPts val="1600"/>
              </a:spcBef>
              <a:spcAft>
                <a:spcPts val="0"/>
              </a:spcAft>
              <a:buSzPts val="1400"/>
              <a:buFont typeface="Roboto Condensed Light"/>
              <a:buChar char="●"/>
            </a:pPr>
            <a:r>
              <a:rPr lang="en" dirty="0">
                <a:latin typeface="Roboto Condensed Light"/>
                <a:ea typeface="Roboto Condensed Light"/>
                <a:cs typeface="Roboto Condensed Light"/>
                <a:sym typeface="Roboto Condensed Light"/>
              </a:rPr>
              <a:t>Average Utilization of all lines: 87.7%</a:t>
            </a:r>
            <a:endParaRPr dirty="0">
              <a:latin typeface="Roboto Condensed Light"/>
              <a:ea typeface="Roboto Condensed Light"/>
              <a:cs typeface="Roboto Condensed Light"/>
              <a:sym typeface="Roboto Condensed Light"/>
            </a:endParaRPr>
          </a:p>
          <a:p>
            <a:pPr marL="457200" marR="0" lvl="0" indent="-317500" algn="l" rtl="0">
              <a:lnSpc>
                <a:spcPct val="115000"/>
              </a:lnSpc>
              <a:spcBef>
                <a:spcPts val="0"/>
              </a:spcBef>
              <a:spcAft>
                <a:spcPts val="0"/>
              </a:spcAft>
              <a:buClr>
                <a:srgbClr val="E06666"/>
              </a:buClr>
              <a:buSzPts val="1400"/>
              <a:buFont typeface="Roboto Condensed"/>
              <a:buChar char="●"/>
            </a:pPr>
            <a:r>
              <a:rPr lang="en" b="1" dirty="0">
                <a:solidFill>
                  <a:srgbClr val="E06666"/>
                </a:solidFill>
                <a:latin typeface="Roboto Condensed"/>
                <a:ea typeface="Roboto Condensed"/>
                <a:cs typeface="Roboto Condensed"/>
                <a:sym typeface="Roboto Condensed"/>
              </a:rPr>
              <a:t>We need to select 8 security lines!</a:t>
            </a:r>
            <a:endParaRPr b="1" dirty="0">
              <a:solidFill>
                <a:srgbClr val="E06666"/>
              </a:solidFill>
              <a:latin typeface="Roboto Condensed"/>
              <a:ea typeface="Roboto Condensed"/>
              <a:cs typeface="Roboto Condensed"/>
              <a:sym typeface="Roboto Condensed"/>
            </a:endParaRPr>
          </a:p>
        </p:txBody>
      </p:sp>
      <p:pic>
        <p:nvPicPr>
          <p:cNvPr id="475" name="Google Shape;475;p36"/>
          <p:cNvPicPr preferRelativeResize="0"/>
          <p:nvPr/>
        </p:nvPicPr>
        <p:blipFill rotWithShape="1">
          <a:blip r:embed="rId4">
            <a:alphaModFix/>
          </a:blip>
          <a:srcRect l="2123" t="842"/>
          <a:stretch/>
        </p:blipFill>
        <p:spPr>
          <a:xfrm>
            <a:off x="3310850" y="21612"/>
            <a:ext cx="1949200" cy="5100275"/>
          </a:xfrm>
          <a:prstGeom prst="rect">
            <a:avLst/>
          </a:prstGeom>
          <a:noFill/>
          <a:ln>
            <a:noFill/>
          </a:ln>
        </p:spPr>
      </p:pic>
      <p:sp>
        <p:nvSpPr>
          <p:cNvPr id="476" name="Google Shape;476;p36"/>
          <p:cNvSpPr txBox="1"/>
          <p:nvPr/>
        </p:nvSpPr>
        <p:spPr>
          <a:xfrm>
            <a:off x="265450" y="93700"/>
            <a:ext cx="2868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Dataset After Arena Model:</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p:txBody>
      </p:sp>
      <p:sp>
        <p:nvSpPr>
          <p:cNvPr id="477" name="Google Shape;477;p36"/>
          <p:cNvSpPr txBox="1"/>
          <p:nvPr/>
        </p:nvSpPr>
        <p:spPr>
          <a:xfrm>
            <a:off x="6023375" y="3195150"/>
            <a:ext cx="3177000" cy="15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For example: </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number of people arrive per 30 mins </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from 10/01/2019 0:00 - 10/01/2019 5:30, and the lines needed for different number of travelers.</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grpSp>
        <p:nvGrpSpPr>
          <p:cNvPr id="478" name="Google Shape;478;p36"/>
          <p:cNvGrpSpPr/>
          <p:nvPr/>
        </p:nvGrpSpPr>
        <p:grpSpPr>
          <a:xfrm>
            <a:off x="180525" y="1838350"/>
            <a:ext cx="2931000" cy="3194250"/>
            <a:chOff x="235950" y="1838325"/>
            <a:chExt cx="2931000" cy="3194250"/>
          </a:xfrm>
        </p:grpSpPr>
        <p:grpSp>
          <p:nvGrpSpPr>
            <p:cNvPr id="479" name="Google Shape;479;p36"/>
            <p:cNvGrpSpPr/>
            <p:nvPr/>
          </p:nvGrpSpPr>
          <p:grpSpPr>
            <a:xfrm>
              <a:off x="235950" y="1838325"/>
              <a:ext cx="2931000" cy="2369850"/>
              <a:chOff x="235950" y="1838325"/>
              <a:chExt cx="2931000" cy="2369850"/>
            </a:xfrm>
          </p:grpSpPr>
          <p:sp>
            <p:nvSpPr>
              <p:cNvPr id="480" name="Google Shape;480;p36"/>
              <p:cNvSpPr/>
              <p:nvPr/>
            </p:nvSpPr>
            <p:spPr>
              <a:xfrm>
                <a:off x="235950" y="183832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35950" y="216217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35950" y="248602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5950" y="280987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35950" y="313372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35950" y="345757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35950" y="378142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235950" y="4105275"/>
                <a:ext cx="2931000" cy="1029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6"/>
            <p:cNvSpPr txBox="1"/>
            <p:nvPr/>
          </p:nvSpPr>
          <p:spPr>
            <a:xfrm>
              <a:off x="658150" y="4642275"/>
              <a:ext cx="20832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latin typeface="Roboto Condensed"/>
                  <a:ea typeface="Roboto Condensed"/>
                  <a:cs typeface="Roboto Condensed"/>
                  <a:sym typeface="Roboto Condensed"/>
                </a:rPr>
                <a:t>Utilization for each line</a:t>
              </a:r>
              <a:endParaRPr b="1">
                <a:solidFill>
                  <a:srgbClr val="E06666"/>
                </a:solidFill>
                <a:latin typeface="Roboto Condensed"/>
                <a:ea typeface="Roboto Condensed"/>
                <a:cs typeface="Roboto Condensed"/>
                <a:sym typeface="Roboto Condensed"/>
              </a:endParaRPr>
            </a:p>
          </p:txBody>
        </p:sp>
        <p:cxnSp>
          <p:nvCxnSpPr>
            <p:cNvPr id="489" name="Google Shape;489;p36"/>
            <p:cNvCxnSpPr/>
            <p:nvPr/>
          </p:nvCxnSpPr>
          <p:spPr>
            <a:xfrm flipH="1">
              <a:off x="1700600" y="4218525"/>
              <a:ext cx="979200" cy="495300"/>
            </a:xfrm>
            <a:prstGeom prst="straightConnector1">
              <a:avLst/>
            </a:prstGeom>
            <a:noFill/>
            <a:ln w="28575" cap="flat" cmpd="sng">
              <a:solidFill>
                <a:srgbClr val="E06666"/>
              </a:solidFill>
              <a:prstDash val="solid"/>
              <a:round/>
              <a:headEnd type="stealth"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100"/>
                                        <p:tgtEl>
                                          <p:spTgt spid="472"/>
                                        </p:tgtEl>
                                      </p:cBhvr>
                                    </p:animEffect>
                                  </p:childTnLst>
                                </p:cTn>
                              </p:par>
                              <p:par>
                                <p:cTn id="8" presetID="10" presetClass="entr" presetSubtype="0" fill="hold" nodeType="withEffect">
                                  <p:stCondLst>
                                    <p:cond delay="0"/>
                                  </p:stCondLst>
                                  <p:childTnLst>
                                    <p:set>
                                      <p:cBhvr>
                                        <p:cTn id="9" dur="1" fill="hold">
                                          <p:stCondLst>
                                            <p:cond delay="0"/>
                                          </p:stCondLst>
                                        </p:cTn>
                                        <p:tgtEl>
                                          <p:spTgt spid="473"/>
                                        </p:tgtEl>
                                        <p:attrNameLst>
                                          <p:attrName>style.visibility</p:attrName>
                                        </p:attrNameLst>
                                      </p:cBhvr>
                                      <p:to>
                                        <p:strVal val="visible"/>
                                      </p:to>
                                    </p:set>
                                    <p:animEffect transition="in" filter="fade">
                                      <p:cBhvr>
                                        <p:cTn id="10" dur="1"/>
                                        <p:tgtEl>
                                          <p:spTgt spid="473"/>
                                        </p:tgtEl>
                                      </p:cBhvr>
                                    </p:animEffect>
                                  </p:childTnLst>
                                </p:cTn>
                              </p:par>
                              <p:par>
                                <p:cTn id="11" presetID="10" presetClass="entr" presetSubtype="0" fill="hold" nodeType="withEffect">
                                  <p:stCondLst>
                                    <p:cond delay="0"/>
                                  </p:stCondLst>
                                  <p:childTnLst>
                                    <p:set>
                                      <p:cBhvr>
                                        <p:cTn id="12" dur="1" fill="hold">
                                          <p:stCondLst>
                                            <p:cond delay="0"/>
                                          </p:stCondLst>
                                        </p:cTn>
                                        <p:tgtEl>
                                          <p:spTgt spid="474"/>
                                        </p:tgtEl>
                                        <p:attrNameLst>
                                          <p:attrName>style.visibility</p:attrName>
                                        </p:attrNameLst>
                                      </p:cBhvr>
                                      <p:to>
                                        <p:strVal val="visible"/>
                                      </p:to>
                                    </p:set>
                                    <p:animEffect transition="in" filter="fade">
                                      <p:cBhvr>
                                        <p:cTn id="13" dur="1"/>
                                        <p:tgtEl>
                                          <p:spTgt spid="4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
                                        <p:tgtEl>
                                          <p:spTgt spid="472"/>
                                        </p:tgtEl>
                                      </p:cBhvr>
                                    </p:animEffect>
                                    <p:set>
                                      <p:cBhvr>
                                        <p:cTn id="18" dur="1" fill="hold">
                                          <p:stCondLst>
                                            <p:cond delay="0"/>
                                          </p:stCondLst>
                                        </p:cTn>
                                        <p:tgtEl>
                                          <p:spTgt spid="47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
                                        <p:tgtEl>
                                          <p:spTgt spid="473"/>
                                        </p:tgtEl>
                                      </p:cBhvr>
                                    </p:animEffect>
                                    <p:set>
                                      <p:cBhvr>
                                        <p:cTn id="21" dur="1" fill="hold">
                                          <p:stCondLst>
                                            <p:cond delay="0"/>
                                          </p:stCondLst>
                                        </p:cTn>
                                        <p:tgtEl>
                                          <p:spTgt spid="47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
                                        <p:tgtEl>
                                          <p:spTgt spid="474"/>
                                        </p:tgtEl>
                                      </p:cBhvr>
                                    </p:animEffect>
                                    <p:set>
                                      <p:cBhvr>
                                        <p:cTn id="24" dur="1" fill="hold">
                                          <p:stCondLst>
                                            <p:cond delay="0"/>
                                          </p:stCondLst>
                                        </p:cTn>
                                        <p:tgtEl>
                                          <p:spTgt spid="47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1"/>
                                        <p:tgtEl>
                                          <p:spTgt spid="478"/>
                                        </p:tgtEl>
                                      </p:cBhvr>
                                    </p:animEffect>
                                    <p:set>
                                      <p:cBhvr>
                                        <p:cTn id="27" dur="1" fill="hold">
                                          <p:stCondLst>
                                            <p:cond delay="0"/>
                                          </p:stCondLst>
                                        </p:cTn>
                                        <p:tgtEl>
                                          <p:spTgt spid="47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1"/>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477"/>
                                        </p:tgtEl>
                                        <p:attrNameLst>
                                          <p:attrName>style.visibility</p:attrName>
                                        </p:attrNameLst>
                                      </p:cBhvr>
                                      <p:to>
                                        <p:strVal val="visible"/>
                                      </p:to>
                                    </p:set>
                                    <p:animEffect transition="in" filter="fade">
                                      <p:cBhvr>
                                        <p:cTn id="33" dur="1"/>
                                        <p:tgtEl>
                                          <p:spTgt spid="477"/>
                                        </p:tgtEl>
                                      </p:cBhvr>
                                    </p:animEffect>
                                  </p:childTnLst>
                                </p:cTn>
                              </p:par>
                              <p:par>
                                <p:cTn id="34" presetID="10" presetClass="entr" presetSubtype="0" fill="hold" nodeType="withEffect">
                                  <p:stCondLst>
                                    <p:cond delay="0"/>
                                  </p:stCondLst>
                                  <p:childTnLst>
                                    <p:set>
                                      <p:cBhvr>
                                        <p:cTn id="35" dur="1" fill="hold">
                                          <p:stCondLst>
                                            <p:cond delay="0"/>
                                          </p:stCondLst>
                                        </p:cTn>
                                        <p:tgtEl>
                                          <p:spTgt spid="476"/>
                                        </p:tgtEl>
                                        <p:attrNameLst>
                                          <p:attrName>style.visibility</p:attrName>
                                        </p:attrNameLst>
                                      </p:cBhvr>
                                      <p:to>
                                        <p:strVal val="visible"/>
                                      </p:to>
                                    </p:set>
                                    <p:animEffect transition="in" filter="fade">
                                      <p:cBhvr>
                                        <p:cTn id="36" dur="1"/>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7"/>
          <p:cNvSpPr txBox="1">
            <a:spLocks noGrp="1"/>
          </p:cNvSpPr>
          <p:nvPr>
            <p:ph type="ctrTitle"/>
          </p:nvPr>
        </p:nvSpPr>
        <p:spPr>
          <a:xfrm>
            <a:off x="1964850" y="359325"/>
            <a:ext cx="52143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Python - Decision Tree Classifier</a:t>
            </a:r>
            <a:endParaRPr/>
          </a:p>
        </p:txBody>
      </p:sp>
      <p:sp>
        <p:nvSpPr>
          <p:cNvPr id="495" name="Google Shape;495;p37"/>
          <p:cNvSpPr txBox="1">
            <a:spLocks noGrp="1"/>
          </p:cNvSpPr>
          <p:nvPr>
            <p:ph type="subTitle" idx="1"/>
          </p:nvPr>
        </p:nvSpPr>
        <p:spPr>
          <a:xfrm>
            <a:off x="1137450" y="1382075"/>
            <a:ext cx="6869100" cy="3078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We use Decision Tree Classifier as our final model to predict the number of security screening lines needed:</a:t>
            </a:r>
            <a:endParaRPr sz="1800"/>
          </a:p>
          <a:p>
            <a:pPr marL="457200" lvl="0" indent="-342900" algn="l" rtl="0">
              <a:lnSpc>
                <a:spcPct val="150000"/>
              </a:lnSpc>
              <a:spcBef>
                <a:spcPts val="0"/>
              </a:spcBef>
              <a:spcAft>
                <a:spcPts val="0"/>
              </a:spcAft>
              <a:buSzPts val="1800"/>
              <a:buChar char="-"/>
            </a:pPr>
            <a:r>
              <a:rPr lang="en" sz="1800"/>
              <a:t>Target Variable: line_needed</a:t>
            </a:r>
            <a:endParaRPr sz="1800"/>
          </a:p>
          <a:p>
            <a:pPr marL="457200" lvl="0" indent="-342900" algn="l" rtl="0">
              <a:lnSpc>
                <a:spcPct val="150000"/>
              </a:lnSpc>
              <a:spcBef>
                <a:spcPts val="0"/>
              </a:spcBef>
              <a:spcAft>
                <a:spcPts val="0"/>
              </a:spcAft>
              <a:buSzPts val="1800"/>
              <a:buChar char="-"/>
            </a:pPr>
            <a:r>
              <a:rPr lang="en" sz="1800"/>
              <a:t>Feature Variable: the number of traveler arrive per 30 mins</a:t>
            </a:r>
            <a:endParaRPr sz="1800"/>
          </a:p>
          <a:p>
            <a:pPr marL="457200" lvl="0" indent="-342900" algn="l" rtl="0">
              <a:lnSpc>
                <a:spcPct val="150000"/>
              </a:lnSpc>
              <a:spcBef>
                <a:spcPts val="0"/>
              </a:spcBef>
              <a:spcAft>
                <a:spcPts val="0"/>
              </a:spcAft>
              <a:buSzPts val="1800"/>
              <a:buChar char="-"/>
            </a:pPr>
            <a:r>
              <a:rPr lang="en" sz="1800"/>
              <a:t>Model Accuracy:  0.9637</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Demonstration</a:t>
            </a:r>
            <a:endParaRPr/>
          </a:p>
        </p:txBody>
      </p:sp>
      <p:sp>
        <p:nvSpPr>
          <p:cNvPr id="501" name="Google Shape;501;p38"/>
          <p:cNvSpPr txBox="1">
            <a:spLocks noGrp="1"/>
          </p:cNvSpPr>
          <p:nvPr>
            <p:ph type="ctrTitle" idx="2"/>
          </p:nvPr>
        </p:nvSpPr>
        <p:spPr>
          <a:xfrm>
            <a:off x="3811875" y="4548125"/>
            <a:ext cx="17316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Check it out! </a:t>
            </a:r>
            <a:endParaRPr/>
          </a:p>
          <a:p>
            <a:pPr marL="0" lvl="0" indent="0" algn="l" rtl="0">
              <a:spcBef>
                <a:spcPts val="0"/>
              </a:spcBef>
              <a:spcAft>
                <a:spcPts val="0"/>
              </a:spcAft>
              <a:buNone/>
            </a:pPr>
            <a:r>
              <a:rPr lang="en"/>
              <a:t>CLick:</a:t>
            </a:r>
            <a:r>
              <a:rPr lang="en">
                <a:solidFill>
                  <a:srgbClr val="FF00FF"/>
                </a:solidFill>
              </a:rPr>
              <a:t>   </a:t>
            </a:r>
            <a:r>
              <a:rPr lang="en" u="sng">
                <a:solidFill>
                  <a:srgbClr val="FF00FF"/>
                </a:solidFill>
                <a:hlinkClick r:id="rId3"/>
              </a:rPr>
              <a:t>App</a:t>
            </a:r>
            <a:endParaRPr>
              <a:solidFill>
                <a:srgbClr val="FF00FF"/>
              </a:solidFill>
            </a:endParaRPr>
          </a:p>
        </p:txBody>
      </p:sp>
      <p:sp>
        <p:nvSpPr>
          <p:cNvPr id="502" name="Google Shape;502;p38"/>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38"/>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504" name="Google Shape;504;p38"/>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505" name="Google Shape;505;p38"/>
          <p:cNvPicPr preferRelativeResize="0"/>
          <p:nvPr/>
        </p:nvPicPr>
        <p:blipFill>
          <a:blip r:embed="rId4">
            <a:alphaModFix/>
          </a:blip>
          <a:stretch>
            <a:fillRect/>
          </a:stretch>
        </p:blipFill>
        <p:spPr>
          <a:xfrm>
            <a:off x="315075" y="1079975"/>
            <a:ext cx="3917053" cy="3062975"/>
          </a:xfrm>
          <a:prstGeom prst="rect">
            <a:avLst/>
          </a:prstGeom>
          <a:noFill/>
          <a:ln>
            <a:noFill/>
          </a:ln>
        </p:spPr>
      </p:pic>
      <p:pic>
        <p:nvPicPr>
          <p:cNvPr id="506" name="Google Shape;506;p38"/>
          <p:cNvPicPr preferRelativeResize="0"/>
          <p:nvPr/>
        </p:nvPicPr>
        <p:blipFill>
          <a:blip r:embed="rId5">
            <a:alphaModFix/>
          </a:blip>
          <a:stretch>
            <a:fillRect/>
          </a:stretch>
        </p:blipFill>
        <p:spPr>
          <a:xfrm>
            <a:off x="4555675" y="1079975"/>
            <a:ext cx="4336524" cy="306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9"/>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Scalability </a:t>
            </a:r>
            <a:r>
              <a:rPr lang="en" sz="2400" b="1">
                <a:solidFill>
                  <a:schemeClr val="dk1"/>
                </a:solidFill>
              </a:rPr>
              <a:t>&amp;</a:t>
            </a:r>
            <a:r>
              <a:rPr lang="en" sz="2400" b="1">
                <a:solidFill>
                  <a:schemeClr val="dk1"/>
                </a:solidFill>
                <a:latin typeface="Exo 2"/>
                <a:ea typeface="Exo 2"/>
                <a:cs typeface="Exo 2"/>
                <a:sym typeface="Exo 2"/>
              </a:rPr>
              <a:t> Replicability</a:t>
            </a:r>
            <a:endParaRPr sz="2400" b="1">
              <a:solidFill>
                <a:schemeClr val="dk1"/>
              </a:solidFill>
              <a:latin typeface="Exo 2"/>
              <a:ea typeface="Exo 2"/>
              <a:cs typeface="Exo 2"/>
              <a:sym typeface="Exo 2"/>
            </a:endParaRPr>
          </a:p>
        </p:txBody>
      </p:sp>
      <p:pic>
        <p:nvPicPr>
          <p:cNvPr id="512" name="Google Shape;512;p39"/>
          <p:cNvPicPr preferRelativeResize="0"/>
          <p:nvPr/>
        </p:nvPicPr>
        <p:blipFill>
          <a:blip r:embed="rId3">
            <a:alphaModFix/>
          </a:blip>
          <a:stretch>
            <a:fillRect/>
          </a:stretch>
        </p:blipFill>
        <p:spPr>
          <a:xfrm>
            <a:off x="2563363" y="1141400"/>
            <a:ext cx="1707675" cy="1707675"/>
          </a:xfrm>
          <a:prstGeom prst="rect">
            <a:avLst/>
          </a:prstGeom>
          <a:noFill/>
          <a:ln>
            <a:noFill/>
          </a:ln>
        </p:spPr>
      </p:pic>
      <p:pic>
        <p:nvPicPr>
          <p:cNvPr id="513" name="Google Shape;513;p39"/>
          <p:cNvPicPr preferRelativeResize="0"/>
          <p:nvPr/>
        </p:nvPicPr>
        <p:blipFill>
          <a:blip r:embed="rId4">
            <a:alphaModFix/>
          </a:blip>
          <a:stretch>
            <a:fillRect/>
          </a:stretch>
        </p:blipFill>
        <p:spPr>
          <a:xfrm>
            <a:off x="4539538" y="2925275"/>
            <a:ext cx="1569075" cy="1569075"/>
          </a:xfrm>
          <a:prstGeom prst="rect">
            <a:avLst/>
          </a:prstGeom>
          <a:noFill/>
          <a:ln>
            <a:noFill/>
          </a:ln>
        </p:spPr>
      </p:pic>
      <p:pic>
        <p:nvPicPr>
          <p:cNvPr id="514" name="Google Shape;514;p39"/>
          <p:cNvPicPr preferRelativeResize="0"/>
          <p:nvPr/>
        </p:nvPicPr>
        <p:blipFill>
          <a:blip r:embed="rId5">
            <a:alphaModFix/>
          </a:blip>
          <a:stretch>
            <a:fillRect/>
          </a:stretch>
        </p:blipFill>
        <p:spPr>
          <a:xfrm>
            <a:off x="863313" y="2988100"/>
            <a:ext cx="1632375" cy="1632375"/>
          </a:xfrm>
          <a:prstGeom prst="rect">
            <a:avLst/>
          </a:prstGeom>
          <a:noFill/>
          <a:ln>
            <a:noFill/>
          </a:ln>
        </p:spPr>
      </p:pic>
      <p:pic>
        <p:nvPicPr>
          <p:cNvPr id="515" name="Google Shape;515;p39"/>
          <p:cNvPicPr preferRelativeResize="0"/>
          <p:nvPr/>
        </p:nvPicPr>
        <p:blipFill rotWithShape="1">
          <a:blip r:embed="rId6">
            <a:alphaModFix/>
          </a:blip>
          <a:srcRect t="-5200" b="5200"/>
          <a:stretch/>
        </p:blipFill>
        <p:spPr>
          <a:xfrm>
            <a:off x="6395025" y="1210700"/>
            <a:ext cx="1569075" cy="1569075"/>
          </a:xfrm>
          <a:prstGeom prst="rect">
            <a:avLst/>
          </a:prstGeom>
          <a:noFill/>
          <a:ln>
            <a:noFill/>
          </a:ln>
        </p:spPr>
      </p:pic>
      <p:sp>
        <p:nvSpPr>
          <p:cNvPr id="516" name="Google Shape;516;p39"/>
          <p:cNvSpPr txBox="1"/>
          <p:nvPr/>
        </p:nvSpPr>
        <p:spPr>
          <a:xfrm>
            <a:off x="1243300" y="4557175"/>
            <a:ext cx="8724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Museum</a:t>
            </a:r>
            <a:endParaRPr>
              <a:latin typeface="Roboto Condensed Light"/>
              <a:ea typeface="Roboto Condensed Light"/>
              <a:cs typeface="Roboto Condensed Light"/>
              <a:sym typeface="Roboto Condensed Light"/>
            </a:endParaRPr>
          </a:p>
        </p:txBody>
      </p:sp>
      <p:sp>
        <p:nvSpPr>
          <p:cNvPr id="517" name="Google Shape;517;p39"/>
          <p:cNvSpPr txBox="1"/>
          <p:nvPr/>
        </p:nvSpPr>
        <p:spPr>
          <a:xfrm>
            <a:off x="2694662" y="2843075"/>
            <a:ext cx="14451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Amusement Park</a:t>
            </a:r>
            <a:endParaRPr>
              <a:latin typeface="Roboto Condensed Light"/>
              <a:ea typeface="Roboto Condensed Light"/>
              <a:cs typeface="Roboto Condensed Light"/>
              <a:sym typeface="Roboto Condensed Light"/>
            </a:endParaRPr>
          </a:p>
        </p:txBody>
      </p:sp>
      <p:sp>
        <p:nvSpPr>
          <p:cNvPr id="518" name="Google Shape;518;p39"/>
          <p:cNvSpPr txBox="1"/>
          <p:nvPr/>
        </p:nvSpPr>
        <p:spPr>
          <a:xfrm>
            <a:off x="4637372" y="4557175"/>
            <a:ext cx="15258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Exhibition Center</a:t>
            </a:r>
            <a:endParaRPr>
              <a:latin typeface="Roboto Condensed Light"/>
              <a:ea typeface="Roboto Condensed Light"/>
              <a:cs typeface="Roboto Condensed Light"/>
              <a:sym typeface="Roboto Condensed Light"/>
            </a:endParaRPr>
          </a:p>
        </p:txBody>
      </p:sp>
      <p:sp>
        <p:nvSpPr>
          <p:cNvPr id="519" name="Google Shape;519;p39"/>
          <p:cNvSpPr txBox="1"/>
          <p:nvPr/>
        </p:nvSpPr>
        <p:spPr>
          <a:xfrm>
            <a:off x="6395072" y="2843075"/>
            <a:ext cx="15690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Transportation Hub</a:t>
            </a:r>
            <a:endParaRPr>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0"/>
          <p:cNvSpPr txBox="1">
            <a:spLocks noGrp="1"/>
          </p:cNvSpPr>
          <p:nvPr>
            <p:ph type="subTitle" idx="1"/>
          </p:nvPr>
        </p:nvSpPr>
        <p:spPr>
          <a:xfrm>
            <a:off x="2152500" y="34092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525" name="Google Shape;525;p40"/>
          <p:cNvSpPr txBox="1">
            <a:spLocks noGrp="1"/>
          </p:cNvSpPr>
          <p:nvPr>
            <p:ph type="ctrTitle"/>
          </p:nvPr>
        </p:nvSpPr>
        <p:spPr>
          <a:xfrm flipH="1">
            <a:off x="1927900" y="212015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26" name="Google Shape;526;p40"/>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40"/>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pic>
        <p:nvPicPr>
          <p:cNvPr id="528" name="Google Shape;528;p40"/>
          <p:cNvPicPr preferRelativeResize="0"/>
          <p:nvPr/>
        </p:nvPicPr>
        <p:blipFill>
          <a:blip r:embed="rId3">
            <a:alphaModFix/>
          </a:blip>
          <a:stretch>
            <a:fillRect/>
          </a:stretch>
        </p:blipFill>
        <p:spPr>
          <a:xfrm>
            <a:off x="3264625" y="553912"/>
            <a:ext cx="2522241" cy="199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4" name="Google Shape;144;p27"/>
          <p:cNvSpPr txBox="1">
            <a:spLocks noGrp="1"/>
          </p:cNvSpPr>
          <p:nvPr>
            <p:ph type="ctrTitle" idx="2"/>
          </p:nvPr>
        </p:nvSpPr>
        <p:spPr>
          <a:xfrm>
            <a:off x="221521" y="246078"/>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Problem Definition</a:t>
            </a:r>
            <a:endParaRPr/>
          </a:p>
        </p:txBody>
      </p:sp>
      <p:sp>
        <p:nvSpPr>
          <p:cNvPr id="145" name="Google Shape;145;p27"/>
          <p:cNvSpPr txBox="1">
            <a:spLocks noGrp="1"/>
          </p:cNvSpPr>
          <p:nvPr>
            <p:ph type="ctrTitle" idx="9"/>
          </p:nvPr>
        </p:nvSpPr>
        <p:spPr>
          <a:xfrm>
            <a:off x="221521" y="1289642"/>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Value Proposition</a:t>
            </a:r>
            <a:endParaRPr/>
          </a:p>
        </p:txBody>
      </p:sp>
      <p:sp>
        <p:nvSpPr>
          <p:cNvPr id="146" name="Google Shape;146;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7" name="Google Shape;147;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8" name="Google Shape;148;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9" name="Google Shape;149;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27"/>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2" name="Google Shape;152;p27"/>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3" name="Google Shape;153;p27"/>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4" name="Google Shape;154;p27"/>
          <p:cNvSpPr txBox="1">
            <a:spLocks noGrp="1"/>
          </p:cNvSpPr>
          <p:nvPr>
            <p:ph type="ctrTitle" idx="14"/>
          </p:nvPr>
        </p:nvSpPr>
        <p:spPr>
          <a:xfrm>
            <a:off x="6660525" y="2029950"/>
            <a:ext cx="3367500" cy="76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Technical Approach</a:t>
            </a:r>
            <a:endParaRPr/>
          </a:p>
          <a:p>
            <a:pPr marL="457200" lvl="0" indent="0" algn="l" rtl="0">
              <a:spcBef>
                <a:spcPts val="0"/>
              </a:spcBef>
              <a:spcAft>
                <a:spcPts val="0"/>
              </a:spcAft>
              <a:buNone/>
            </a:pPr>
            <a:endParaRPr sz="1200" b="0"/>
          </a:p>
        </p:txBody>
      </p:sp>
      <p:sp>
        <p:nvSpPr>
          <p:cNvPr id="155" name="Google Shape;155;p27"/>
          <p:cNvSpPr txBox="1">
            <a:spLocks noGrp="1"/>
          </p:cNvSpPr>
          <p:nvPr>
            <p:ph type="ctrTitle" idx="18"/>
          </p:nvPr>
        </p:nvSpPr>
        <p:spPr>
          <a:xfrm>
            <a:off x="6660524" y="3204938"/>
            <a:ext cx="2372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accent6"/>
              </a:buClr>
              <a:buSzPts val="1100"/>
              <a:buFont typeface="Arial"/>
              <a:buNone/>
            </a:pPr>
            <a:r>
              <a:rPr lang="en"/>
              <a:t>Model Demonstration</a:t>
            </a:r>
            <a:endParaRPr/>
          </a:p>
          <a:p>
            <a:pPr marL="0" lvl="0" indent="0" algn="l" rtl="0">
              <a:spcBef>
                <a:spcPts val="0"/>
              </a:spcBef>
              <a:spcAft>
                <a:spcPts val="0"/>
              </a:spcAft>
              <a:buNone/>
            </a:pPr>
            <a:endParaRPr/>
          </a:p>
        </p:txBody>
      </p:sp>
      <p:sp>
        <p:nvSpPr>
          <p:cNvPr id="156" name="Google Shape;156;p27"/>
          <p:cNvSpPr txBox="1">
            <a:spLocks noGrp="1"/>
          </p:cNvSpPr>
          <p:nvPr>
            <p:ph type="ctrTitle" idx="20"/>
          </p:nvPr>
        </p:nvSpPr>
        <p:spPr>
          <a:xfrm>
            <a:off x="6643700" y="3811350"/>
            <a:ext cx="2500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Scalability &amp; Replicability</a:t>
            </a:r>
            <a:endParaRPr/>
          </a:p>
        </p:txBody>
      </p:sp>
      <p:sp>
        <p:nvSpPr>
          <p:cNvPr id="157" name="Google Shape;157;p27"/>
          <p:cNvSpPr txBox="1">
            <a:spLocks noGrp="1"/>
          </p:cNvSpPr>
          <p:nvPr>
            <p:ph type="ctrTitle" idx="9"/>
          </p:nvPr>
        </p:nvSpPr>
        <p:spPr>
          <a:xfrm>
            <a:off x="356921" y="2487142"/>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Value Chain / Connectivity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body" idx="1"/>
          </p:nvPr>
        </p:nvSpPr>
        <p:spPr>
          <a:xfrm>
            <a:off x="416475" y="3073472"/>
            <a:ext cx="4212900" cy="12315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800"/>
          </a:p>
          <a:p>
            <a:pPr marL="457200" lvl="0" indent="-342900" algn="l" rtl="0">
              <a:lnSpc>
                <a:spcPct val="200000"/>
              </a:lnSpc>
              <a:spcBef>
                <a:spcPts val="1600"/>
              </a:spcBef>
              <a:spcAft>
                <a:spcPts val="0"/>
              </a:spcAft>
              <a:buClr>
                <a:schemeClr val="dk1"/>
              </a:buClr>
              <a:buSzPts val="1800"/>
              <a:buChar char="●"/>
            </a:pPr>
            <a:r>
              <a:rPr lang="en" sz="1800">
                <a:solidFill>
                  <a:schemeClr val="accent6"/>
                </a:solidFill>
              </a:rPr>
              <a:t>Create laziness</a:t>
            </a:r>
            <a:endParaRPr sz="1800"/>
          </a:p>
          <a:p>
            <a:pPr marL="457200" lvl="0" indent="-342900" algn="l" rtl="0">
              <a:lnSpc>
                <a:spcPct val="200000"/>
              </a:lnSpc>
              <a:spcBef>
                <a:spcPts val="0"/>
              </a:spcBef>
              <a:spcAft>
                <a:spcPts val="0"/>
              </a:spcAft>
              <a:buClr>
                <a:schemeClr val="dk1"/>
              </a:buClr>
              <a:buSzPts val="1800"/>
              <a:buChar char="●"/>
            </a:pPr>
            <a:r>
              <a:rPr lang="en" sz="1800"/>
              <a:t>Unnecessary operation cost increase </a:t>
            </a:r>
            <a:r>
              <a:rPr lang="en" sz="1800">
                <a:solidFill>
                  <a:schemeClr val="accent6"/>
                </a:solidFill>
              </a:rPr>
              <a:t>                             </a:t>
            </a:r>
            <a:endParaRPr sz="1800"/>
          </a:p>
          <a:p>
            <a:pPr marL="0" lvl="0" indent="0" algn="l" rtl="0">
              <a:spcBef>
                <a:spcPts val="1600"/>
              </a:spcBef>
              <a:spcAft>
                <a:spcPts val="1600"/>
              </a:spcAft>
              <a:buNone/>
            </a:pPr>
            <a:endParaRPr sz="2400"/>
          </a:p>
        </p:txBody>
      </p:sp>
      <p:sp>
        <p:nvSpPr>
          <p:cNvPr id="163" name="Google Shape;163;p28"/>
          <p:cNvSpPr txBox="1">
            <a:spLocks noGrp="1"/>
          </p:cNvSpPr>
          <p:nvPr>
            <p:ph type="ctrTitle"/>
          </p:nvPr>
        </p:nvSpPr>
        <p:spPr>
          <a:xfrm>
            <a:off x="1894525" y="69125"/>
            <a:ext cx="5214300" cy="6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pic>
        <p:nvPicPr>
          <p:cNvPr id="164" name="Google Shape;164;p28"/>
          <p:cNvPicPr preferRelativeResize="0"/>
          <p:nvPr/>
        </p:nvPicPr>
        <p:blipFill>
          <a:blip r:embed="rId3">
            <a:alphaModFix/>
          </a:blip>
          <a:stretch>
            <a:fillRect/>
          </a:stretch>
        </p:blipFill>
        <p:spPr>
          <a:xfrm>
            <a:off x="557675" y="661925"/>
            <a:ext cx="3767999" cy="2518594"/>
          </a:xfrm>
          <a:prstGeom prst="rect">
            <a:avLst/>
          </a:prstGeom>
          <a:noFill/>
          <a:ln>
            <a:noFill/>
          </a:ln>
        </p:spPr>
      </p:pic>
      <p:sp>
        <p:nvSpPr>
          <p:cNvPr id="165" name="Google Shape;165;p28"/>
          <p:cNvSpPr txBox="1"/>
          <p:nvPr/>
        </p:nvSpPr>
        <p:spPr>
          <a:xfrm>
            <a:off x="4995400" y="755550"/>
            <a:ext cx="3978300" cy="154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Condensed Light"/>
              <a:buChar char="●"/>
            </a:pPr>
            <a:r>
              <a:rPr lang="en" sz="1800">
                <a:solidFill>
                  <a:schemeClr val="accent6"/>
                </a:solidFill>
                <a:latin typeface="Roboto Condensed Light"/>
                <a:ea typeface="Roboto Condensed Light"/>
                <a:cs typeface="Roboto Condensed Light"/>
                <a:sym typeface="Roboto Condensed Light"/>
              </a:rPr>
              <a:t>Generate anxiety and unsatisfactory</a:t>
            </a:r>
            <a:endParaRPr sz="1800">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n" sz="1800">
                <a:latin typeface="Roboto Condensed Light"/>
                <a:ea typeface="Roboto Condensed Light"/>
                <a:cs typeface="Roboto Condensed Light"/>
                <a:sym typeface="Roboto Condensed Light"/>
              </a:rPr>
              <a:t>Bad </a:t>
            </a:r>
            <a:r>
              <a:rPr lang="en" sz="1800">
                <a:solidFill>
                  <a:schemeClr val="accent6"/>
                </a:solidFill>
                <a:latin typeface="Roboto Condensed Light"/>
                <a:ea typeface="Roboto Condensed Light"/>
                <a:cs typeface="Roboto Condensed Light"/>
                <a:sym typeface="Roboto Condensed Light"/>
              </a:rPr>
              <a:t>Customers’ experience </a:t>
            </a:r>
            <a:endParaRPr sz="1800">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n" sz="1800">
                <a:solidFill>
                  <a:schemeClr val="accent6"/>
                </a:solidFill>
                <a:latin typeface="Roboto Condensed Light"/>
                <a:ea typeface="Roboto Condensed Light"/>
                <a:cs typeface="Roboto Condensed Light"/>
                <a:sym typeface="Roboto Condensed Light"/>
              </a:rPr>
              <a:t>High TSA failure rate </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166" name="Google Shape;166;p28"/>
          <p:cNvSpPr/>
          <p:nvPr/>
        </p:nvSpPr>
        <p:spPr>
          <a:xfrm rot="-5396492">
            <a:off x="4504875" y="3949525"/>
            <a:ext cx="294000" cy="399600"/>
          </a:xfrm>
          <a:prstGeom prst="up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28"/>
          <p:cNvPicPr preferRelativeResize="0"/>
          <p:nvPr/>
        </p:nvPicPr>
        <p:blipFill>
          <a:blip r:embed="rId4">
            <a:alphaModFix/>
          </a:blip>
          <a:stretch>
            <a:fillRect/>
          </a:stretch>
        </p:blipFill>
        <p:spPr>
          <a:xfrm>
            <a:off x="5020725" y="2395775"/>
            <a:ext cx="3586901" cy="2690175"/>
          </a:xfrm>
          <a:prstGeom prst="rect">
            <a:avLst/>
          </a:prstGeom>
          <a:noFill/>
          <a:ln>
            <a:noFill/>
          </a:ln>
        </p:spPr>
      </p:pic>
      <p:sp>
        <p:nvSpPr>
          <p:cNvPr id="168" name="Google Shape;168;p28"/>
          <p:cNvSpPr/>
          <p:nvPr/>
        </p:nvSpPr>
        <p:spPr>
          <a:xfrm rot="5403850">
            <a:off x="4526367" y="1450386"/>
            <a:ext cx="267900" cy="363000"/>
          </a:xfrm>
          <a:prstGeom prst="up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p:tgtEl>
                                          <p:spTgt spid="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 calcmode="lin" valueType="num">
                                      <p:cBhvr additive="base">
                                        <p:cTn id="12" dur="1000"/>
                                        <p:tgtEl>
                                          <p:spTgt spid="16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1000"/>
                                        <p:tgtEl>
                                          <p:spTgt spid="16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 calcmode="lin" valueType="num">
                                      <p:cBhvr additive="base">
                                        <p:cTn id="22" dur="1000"/>
                                        <p:tgtEl>
                                          <p:spTgt spid="167"/>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 calcmode="lin" valueType="num">
                                      <p:cBhvr additive="base">
                                        <p:cTn id="27" dur="1000"/>
                                        <p:tgtEl>
                                          <p:spTgt spid="166"/>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62"/>
                                        </p:tgtEl>
                                        <p:attrNameLst>
                                          <p:attrName>style.visibility</p:attrName>
                                        </p:attrNameLst>
                                      </p:cBhvr>
                                      <p:to>
                                        <p:strVal val="visible"/>
                                      </p:to>
                                    </p:set>
                                    <p:anim calcmode="lin" valueType="num">
                                      <p:cBhvr additive="base">
                                        <p:cTn id="32" dur="1000"/>
                                        <p:tgtEl>
                                          <p:spTgt spid="1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body" idx="1"/>
          </p:nvPr>
        </p:nvSpPr>
        <p:spPr>
          <a:xfrm>
            <a:off x="1002975" y="890175"/>
            <a:ext cx="6919200" cy="165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Optimize the TSA (Transportation Security Administration) checkpoints security screening line according to the size of the flow.</a:t>
            </a:r>
            <a:endParaRPr sz="1800"/>
          </a:p>
          <a:p>
            <a:pPr marL="457200" lvl="0" indent="-342900" algn="l" rtl="0">
              <a:spcBef>
                <a:spcPts val="0"/>
              </a:spcBef>
              <a:spcAft>
                <a:spcPts val="0"/>
              </a:spcAft>
              <a:buSzPts val="1800"/>
              <a:buChar char="-"/>
            </a:pPr>
            <a:r>
              <a:rPr lang="en" sz="1800"/>
              <a:t>The airport can arrange the number of screening lines more efficiently and improve the security level. </a:t>
            </a:r>
            <a:endParaRPr sz="1800"/>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74" name="Google Shape;174;p29"/>
          <p:cNvSpPr txBox="1">
            <a:spLocks noGrp="1"/>
          </p:cNvSpPr>
          <p:nvPr>
            <p:ph type="ctrTitle"/>
          </p:nvPr>
        </p:nvSpPr>
        <p:spPr>
          <a:xfrm>
            <a:off x="1964850" y="231050"/>
            <a:ext cx="5214300" cy="8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t>Problem Definition</a:t>
            </a:r>
            <a:endParaRPr/>
          </a:p>
          <a:p>
            <a:pPr marL="0" lvl="0" indent="0" algn="ctr" rtl="0">
              <a:spcBef>
                <a:spcPts val="0"/>
              </a:spcBef>
              <a:spcAft>
                <a:spcPts val="0"/>
              </a:spcAft>
              <a:buNone/>
            </a:pPr>
            <a:endParaRPr/>
          </a:p>
        </p:txBody>
      </p:sp>
      <p:pic>
        <p:nvPicPr>
          <p:cNvPr id="175" name="Google Shape;175;p29"/>
          <p:cNvPicPr preferRelativeResize="0"/>
          <p:nvPr/>
        </p:nvPicPr>
        <p:blipFill>
          <a:blip r:embed="rId3">
            <a:alphaModFix/>
          </a:blip>
          <a:stretch>
            <a:fillRect/>
          </a:stretch>
        </p:blipFill>
        <p:spPr>
          <a:xfrm>
            <a:off x="2882103" y="2543775"/>
            <a:ext cx="3379798" cy="227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ctrTitle"/>
          </p:nvPr>
        </p:nvSpPr>
        <p:spPr>
          <a:xfrm>
            <a:off x="318175" y="297350"/>
            <a:ext cx="57690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Proposition</a:t>
            </a:r>
            <a:endParaRPr/>
          </a:p>
        </p:txBody>
      </p:sp>
      <p:grpSp>
        <p:nvGrpSpPr>
          <p:cNvPr id="181" name="Google Shape;181;p30"/>
          <p:cNvGrpSpPr/>
          <p:nvPr/>
        </p:nvGrpSpPr>
        <p:grpSpPr>
          <a:xfrm>
            <a:off x="2744040" y="1602202"/>
            <a:ext cx="1827900" cy="2820367"/>
            <a:chOff x="2744109" y="1597469"/>
            <a:chExt cx="1827900" cy="2399700"/>
          </a:xfrm>
        </p:grpSpPr>
        <p:sp>
          <p:nvSpPr>
            <p:cNvPr id="182" name="Google Shape;182;p30"/>
            <p:cNvSpPr/>
            <p:nvPr/>
          </p:nvSpPr>
          <p:spPr>
            <a:xfrm rot="5400000">
              <a:off x="2458209" y="1883369"/>
              <a:ext cx="2399700" cy="1827900"/>
            </a:xfrm>
            <a:prstGeom prst="rightArrowCallout">
              <a:avLst>
                <a:gd name="adj1" fmla="val 9283"/>
                <a:gd name="adj2" fmla="val 13570"/>
                <a:gd name="adj3" fmla="val 16082"/>
                <a:gd name="adj4" fmla="val 81236"/>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rot="10800000" flipH="1">
              <a:off x="2834043" y="1687411"/>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txBox="1"/>
            <p:nvPr/>
          </p:nvSpPr>
          <p:spPr>
            <a:xfrm>
              <a:off x="2966450"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 Statement of the Need</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marR="0" lvl="0" indent="0" algn="l" rtl="0">
                <a:lnSpc>
                  <a:spcPct val="115000"/>
                </a:lnSpc>
                <a:spcBef>
                  <a:spcPts val="0"/>
                </a:spcBef>
                <a:spcAft>
                  <a:spcPts val="0"/>
                </a:spcAft>
                <a:buNone/>
              </a:pPr>
              <a:r>
                <a:rPr lang="en" sz="1100">
                  <a:solidFill>
                    <a:srgbClr val="FFFFFF"/>
                  </a:solidFill>
                  <a:latin typeface="Roboto"/>
                  <a:ea typeface="Roboto"/>
                  <a:cs typeface="Roboto"/>
                  <a:sym typeface="Roboto"/>
                </a:rPr>
                <a:t>Seeking for a efficiency to TSA checking systems that allow a safe and fast environment</a:t>
              </a:r>
              <a:endParaRPr sz="1000">
                <a:solidFill>
                  <a:srgbClr val="FFFFFF"/>
                </a:solidFill>
              </a:endParaRPr>
            </a:p>
          </p:txBody>
        </p:sp>
      </p:grpSp>
      <p:grpSp>
        <p:nvGrpSpPr>
          <p:cNvPr id="185" name="Google Shape;185;p30"/>
          <p:cNvGrpSpPr/>
          <p:nvPr/>
        </p:nvGrpSpPr>
        <p:grpSpPr>
          <a:xfrm>
            <a:off x="4571991" y="1145328"/>
            <a:ext cx="1827900" cy="2744297"/>
            <a:chOff x="4572009" y="1146343"/>
            <a:chExt cx="1827900" cy="2399700"/>
          </a:xfrm>
        </p:grpSpPr>
        <p:sp>
          <p:nvSpPr>
            <p:cNvPr id="186" name="Google Shape;186;p30"/>
            <p:cNvSpPr/>
            <p:nvPr/>
          </p:nvSpPr>
          <p:spPr>
            <a:xfrm rot="-5400000">
              <a:off x="4286109" y="1432243"/>
              <a:ext cx="2399700" cy="1827900"/>
            </a:xfrm>
            <a:prstGeom prst="rightArrowCallout">
              <a:avLst>
                <a:gd name="adj1" fmla="val 9283"/>
                <a:gd name="adj2" fmla="val 13570"/>
                <a:gd name="adj3" fmla="val 16082"/>
                <a:gd name="adj4" fmla="val 81236"/>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flipH="1">
              <a:off x="4660575" y="1686400"/>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txBox="1"/>
            <p:nvPr/>
          </p:nvSpPr>
          <p:spPr>
            <a:xfrm>
              <a:off x="479442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Product and Category</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Clr>
                  <a:schemeClr val="accent6"/>
                </a:buClr>
                <a:buSzPts val="1100"/>
                <a:buFont typeface="Arial"/>
                <a:buNone/>
              </a:pPr>
              <a:r>
                <a:rPr lang="en" sz="1100">
                  <a:solidFill>
                    <a:srgbClr val="FFFFFF"/>
                  </a:solidFill>
                  <a:latin typeface="Roboto"/>
                  <a:ea typeface="Roboto"/>
                  <a:cs typeface="Roboto"/>
                  <a:sym typeface="Roboto"/>
                </a:rPr>
                <a:t>A real-time based analytics software</a:t>
              </a:r>
              <a:endParaRPr sz="1200">
                <a:solidFill>
                  <a:srgbClr val="FFFFFF"/>
                </a:solidFill>
              </a:endParaRPr>
            </a:p>
          </p:txBody>
        </p:sp>
      </p:grpSp>
      <p:grpSp>
        <p:nvGrpSpPr>
          <p:cNvPr id="189" name="Google Shape;189;p30"/>
          <p:cNvGrpSpPr/>
          <p:nvPr/>
        </p:nvGrpSpPr>
        <p:grpSpPr>
          <a:xfrm>
            <a:off x="6400050" y="1597488"/>
            <a:ext cx="1827900" cy="2820367"/>
            <a:chOff x="6400059" y="1597469"/>
            <a:chExt cx="1827900" cy="2399700"/>
          </a:xfrm>
        </p:grpSpPr>
        <p:sp>
          <p:nvSpPr>
            <p:cNvPr id="190" name="Google Shape;190;p30"/>
            <p:cNvSpPr/>
            <p:nvPr/>
          </p:nvSpPr>
          <p:spPr>
            <a:xfrm rot="5400000">
              <a:off x="6114159" y="1883369"/>
              <a:ext cx="2399700" cy="1827900"/>
            </a:xfrm>
            <a:prstGeom prst="rightArrowCallout">
              <a:avLst>
                <a:gd name="adj1" fmla="val 9283"/>
                <a:gd name="adj2" fmla="val 13570"/>
                <a:gd name="adj3" fmla="val 16082"/>
                <a:gd name="adj4" fmla="val 81236"/>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rot="10800000" flipH="1">
              <a:off x="6489993" y="1687411"/>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txBox="1"/>
            <p:nvPr/>
          </p:nvSpPr>
          <p:spPr>
            <a:xfrm>
              <a:off x="6622409" y="1795513"/>
              <a:ext cx="1383000" cy="157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Statement of Benefit</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Clr>
                  <a:schemeClr val="accent6"/>
                </a:buClr>
                <a:buSzPts val="1100"/>
                <a:buFont typeface="Arial"/>
                <a:buNone/>
              </a:pPr>
              <a:r>
                <a:rPr lang="en" sz="1100">
                  <a:solidFill>
                    <a:srgbClr val="FFFFFF"/>
                  </a:solidFill>
                  <a:latin typeface="Roboto"/>
                  <a:ea typeface="Roboto"/>
                  <a:cs typeface="Roboto"/>
                  <a:sym typeface="Roboto"/>
                </a:rPr>
                <a:t>Predict how many security lines needed while keeping the security officers at an efficient and secure status</a:t>
              </a:r>
              <a:endParaRPr sz="1100">
                <a:solidFill>
                  <a:srgbClr val="FFFFFF"/>
                </a:solidFill>
              </a:endParaRPr>
            </a:p>
          </p:txBody>
        </p:sp>
      </p:grpSp>
      <p:grpSp>
        <p:nvGrpSpPr>
          <p:cNvPr id="193" name="Google Shape;193;p30"/>
          <p:cNvGrpSpPr/>
          <p:nvPr/>
        </p:nvGrpSpPr>
        <p:grpSpPr>
          <a:xfrm>
            <a:off x="916050" y="1146385"/>
            <a:ext cx="1827900" cy="2744297"/>
            <a:chOff x="916059" y="1146343"/>
            <a:chExt cx="1827900" cy="2399700"/>
          </a:xfrm>
        </p:grpSpPr>
        <p:sp>
          <p:nvSpPr>
            <p:cNvPr id="194" name="Google Shape;194;p30"/>
            <p:cNvSpPr/>
            <p:nvPr/>
          </p:nvSpPr>
          <p:spPr>
            <a:xfrm rot="-5400000">
              <a:off x="630159" y="1432243"/>
              <a:ext cx="2399700" cy="1827900"/>
            </a:xfrm>
            <a:prstGeom prst="rightArrowCallout">
              <a:avLst>
                <a:gd name="adj1" fmla="val 9283"/>
                <a:gd name="adj2" fmla="val 13570"/>
                <a:gd name="adj3" fmla="val 16082"/>
                <a:gd name="adj4" fmla="val 81236"/>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flipH="1">
              <a:off x="1004625" y="1686400"/>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txBox="1"/>
            <p:nvPr/>
          </p:nvSpPr>
          <p:spPr>
            <a:xfrm>
              <a:off x="113847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Target Customer</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Clr>
                  <a:schemeClr val="accent6"/>
                </a:buClr>
                <a:buSzPts val="1100"/>
                <a:buFont typeface="Arial"/>
                <a:buNone/>
              </a:pPr>
              <a:r>
                <a:rPr lang="en" sz="1100">
                  <a:solidFill>
                    <a:srgbClr val="FFFFFF"/>
                  </a:solidFill>
                  <a:latin typeface="Roboto"/>
                  <a:ea typeface="Roboto"/>
                  <a:cs typeface="Roboto"/>
                  <a:sym typeface="Roboto"/>
                </a:rPr>
                <a:t>Airport security department and its counterparts</a:t>
              </a:r>
              <a:r>
                <a:rPr lang="en">
                  <a:solidFill>
                    <a:schemeClr val="accent6"/>
                  </a:solidFill>
                  <a:latin typeface="Roboto Condensed Light"/>
                  <a:ea typeface="Roboto Condensed Light"/>
                  <a:cs typeface="Roboto Condensed Light"/>
                  <a:sym typeface="Roboto Condensed Light"/>
                </a:rPr>
                <a:t> </a:t>
              </a:r>
              <a:endParaRPr sz="800">
                <a:solidFill>
                  <a:srgbClr val="FFFFFF"/>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ctrTitle"/>
          </p:nvPr>
        </p:nvSpPr>
        <p:spPr>
          <a:xfrm>
            <a:off x="313851" y="268175"/>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Chain</a:t>
            </a:r>
            <a:endParaRPr/>
          </a:p>
        </p:txBody>
      </p:sp>
      <p:grpSp>
        <p:nvGrpSpPr>
          <p:cNvPr id="202" name="Google Shape;202;p31"/>
          <p:cNvGrpSpPr/>
          <p:nvPr/>
        </p:nvGrpSpPr>
        <p:grpSpPr>
          <a:xfrm>
            <a:off x="1516800" y="1168609"/>
            <a:ext cx="5957988" cy="3263245"/>
            <a:chOff x="1593000" y="940009"/>
            <a:chExt cx="5957988" cy="3263245"/>
          </a:xfrm>
        </p:grpSpPr>
        <p:sp>
          <p:nvSpPr>
            <p:cNvPr id="203" name="Google Shape;203;p31"/>
            <p:cNvSpPr/>
            <p:nvPr/>
          </p:nvSpPr>
          <p:spPr>
            <a:xfrm>
              <a:off x="3728388" y="22502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flipH="1">
              <a:off x="2283038" y="2250261"/>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rot="-5400000">
              <a:off x="3501587" y="1862358"/>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2342638" y="23276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07" name="Google Shape;207;p31"/>
            <p:cNvSpPr/>
            <p:nvPr/>
          </p:nvSpPr>
          <p:spPr>
            <a:xfrm>
              <a:off x="1593013" y="2250254"/>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1593013" y="2250261"/>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09" name="Google Shape;209;p31"/>
            <p:cNvSpPr/>
            <p:nvPr/>
          </p:nvSpPr>
          <p:spPr>
            <a:xfrm>
              <a:off x="4387863" y="225143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sp>
          <p:nvSpPr>
            <p:cNvPr id="210" name="Google Shape;210;p31"/>
            <p:cNvSpPr/>
            <p:nvPr/>
          </p:nvSpPr>
          <p:spPr>
            <a:xfrm>
              <a:off x="3728388" y="1595136"/>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flipH="1">
              <a:off x="2283038" y="1595143"/>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rot="-5400000">
              <a:off x="3501587" y="1207239"/>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342638" y="1672519"/>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14" name="Google Shape;214;p31"/>
            <p:cNvSpPr/>
            <p:nvPr/>
          </p:nvSpPr>
          <p:spPr>
            <a:xfrm>
              <a:off x="1593013" y="1595136"/>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1593013" y="1595143"/>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16" name="Google Shape;216;p31"/>
            <p:cNvSpPr/>
            <p:nvPr/>
          </p:nvSpPr>
          <p:spPr>
            <a:xfrm>
              <a:off x="4387863" y="1596318"/>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sp>
          <p:nvSpPr>
            <p:cNvPr id="217" name="Google Shape;217;p31"/>
            <p:cNvSpPr/>
            <p:nvPr/>
          </p:nvSpPr>
          <p:spPr>
            <a:xfrm>
              <a:off x="3728388" y="940009"/>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flipH="1">
              <a:off x="2283038" y="940016"/>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rot="-5400000">
              <a:off x="3501587" y="552112"/>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2342638" y="1017392"/>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21" name="Google Shape;221;p31"/>
            <p:cNvSpPr/>
            <p:nvPr/>
          </p:nvSpPr>
          <p:spPr>
            <a:xfrm>
              <a:off x="1593013" y="940009"/>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1593013" y="940016"/>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23" name="Google Shape;223;p31"/>
            <p:cNvSpPr/>
            <p:nvPr/>
          </p:nvSpPr>
          <p:spPr>
            <a:xfrm>
              <a:off x="4387863" y="941191"/>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sp>
          <p:nvSpPr>
            <p:cNvPr id="224" name="Google Shape;224;p31"/>
            <p:cNvSpPr/>
            <p:nvPr/>
          </p:nvSpPr>
          <p:spPr>
            <a:xfrm>
              <a:off x="3728388" y="22502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flipH="1">
              <a:off x="2283038" y="2250261"/>
              <a:ext cx="1844400" cy="6426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rot="-5400000">
              <a:off x="3501587" y="1862358"/>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2342638" y="23276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28" name="Google Shape;228;p31"/>
            <p:cNvSpPr/>
            <p:nvPr/>
          </p:nvSpPr>
          <p:spPr>
            <a:xfrm>
              <a:off x="1593013" y="2250254"/>
              <a:ext cx="690000" cy="642300"/>
            </a:xfrm>
            <a:prstGeom prst="rect">
              <a:avLst/>
            </a:prstGeom>
            <a:solidFill>
              <a:srgbClr val="0D5D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1593013" y="2250261"/>
              <a:ext cx="690000" cy="642600"/>
            </a:xfrm>
            <a:prstGeom prst="rect">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30" name="Google Shape;230;p31"/>
            <p:cNvSpPr/>
            <p:nvPr/>
          </p:nvSpPr>
          <p:spPr>
            <a:xfrm>
              <a:off x="4387863" y="225143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Donec risus dolor porta venenatis </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Pharetra luctus felis</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Proin in tellus felis volutpat </a:t>
              </a:r>
              <a:endParaRPr sz="800">
                <a:solidFill>
                  <a:srgbClr val="0C58D3"/>
                </a:solidFill>
                <a:latin typeface="Roboto"/>
                <a:ea typeface="Roboto"/>
                <a:cs typeface="Roboto"/>
                <a:sym typeface="Roboto"/>
              </a:endParaRPr>
            </a:p>
          </p:txBody>
        </p:sp>
        <p:sp>
          <p:nvSpPr>
            <p:cNvPr id="231" name="Google Shape;231;p31"/>
            <p:cNvSpPr/>
            <p:nvPr/>
          </p:nvSpPr>
          <p:spPr>
            <a:xfrm>
              <a:off x="3728388" y="1595136"/>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flipH="1">
              <a:off x="2283038" y="1595143"/>
              <a:ext cx="1844400" cy="6426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rot="-5400000">
              <a:off x="3501587" y="1207239"/>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2342638" y="1672519"/>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35" name="Google Shape;235;p31"/>
            <p:cNvSpPr/>
            <p:nvPr/>
          </p:nvSpPr>
          <p:spPr>
            <a:xfrm>
              <a:off x="1593013" y="1595136"/>
              <a:ext cx="690000" cy="642300"/>
            </a:xfrm>
            <a:prstGeom prst="rect">
              <a:avLst/>
            </a:prstGeom>
            <a:solidFill>
              <a:srgbClr val="0D5D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1593013" y="1595143"/>
              <a:ext cx="690000" cy="642600"/>
            </a:xfrm>
            <a:prstGeom prst="rect">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37" name="Google Shape;237;p31"/>
            <p:cNvSpPr/>
            <p:nvPr/>
          </p:nvSpPr>
          <p:spPr>
            <a:xfrm>
              <a:off x="4387863" y="1596318"/>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Donec risus dolor porta venenatis </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Pharetra luctus felis</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Proin in tellus felis volutpat </a:t>
              </a:r>
              <a:endParaRPr sz="800">
                <a:solidFill>
                  <a:srgbClr val="0C58D3"/>
                </a:solidFill>
                <a:latin typeface="Roboto"/>
                <a:ea typeface="Roboto"/>
                <a:cs typeface="Roboto"/>
                <a:sym typeface="Roboto"/>
              </a:endParaRPr>
            </a:p>
          </p:txBody>
        </p:sp>
        <p:sp>
          <p:nvSpPr>
            <p:cNvPr id="238" name="Google Shape;238;p31"/>
            <p:cNvSpPr/>
            <p:nvPr/>
          </p:nvSpPr>
          <p:spPr>
            <a:xfrm>
              <a:off x="3728388" y="940009"/>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flipH="1">
              <a:off x="2283038" y="940016"/>
              <a:ext cx="1844400" cy="6426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rot="-5400000">
              <a:off x="3501587" y="552112"/>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2342638" y="1017392"/>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42" name="Google Shape;242;p31"/>
            <p:cNvSpPr/>
            <p:nvPr/>
          </p:nvSpPr>
          <p:spPr>
            <a:xfrm>
              <a:off x="1593013" y="940009"/>
              <a:ext cx="690000" cy="642300"/>
            </a:xfrm>
            <a:prstGeom prst="rect">
              <a:avLst/>
            </a:prstGeom>
            <a:solidFill>
              <a:srgbClr val="0D5D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593013" y="940016"/>
              <a:ext cx="690000" cy="642600"/>
            </a:xfrm>
            <a:prstGeom prst="rect">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44" name="Google Shape;244;p31"/>
            <p:cNvSpPr/>
            <p:nvPr/>
          </p:nvSpPr>
          <p:spPr>
            <a:xfrm>
              <a:off x="4387863" y="941191"/>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Donec risus dolor porta venenatis </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Pharetra luctus felis</a:t>
              </a:r>
              <a:endParaRPr sz="800">
                <a:solidFill>
                  <a:srgbClr val="0C58D3"/>
                </a:solidFill>
                <a:latin typeface="Roboto"/>
                <a:ea typeface="Roboto"/>
                <a:cs typeface="Roboto"/>
                <a:sym typeface="Roboto"/>
              </a:endParaRPr>
            </a:p>
            <a:p>
              <a:pPr marL="457200" lvl="0" indent="-27940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Proin in tellus felis volutpat </a:t>
              </a:r>
              <a:endParaRPr sz="800">
                <a:solidFill>
                  <a:srgbClr val="0C58D3"/>
                </a:solidFill>
                <a:latin typeface="Roboto"/>
                <a:ea typeface="Roboto"/>
                <a:cs typeface="Roboto"/>
                <a:sym typeface="Roboto"/>
              </a:endParaRPr>
            </a:p>
          </p:txBody>
        </p:sp>
        <p:sp>
          <p:nvSpPr>
            <p:cNvPr id="245" name="Google Shape;245;p31"/>
            <p:cNvSpPr/>
            <p:nvPr/>
          </p:nvSpPr>
          <p:spPr>
            <a:xfrm>
              <a:off x="3728388" y="22502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flipH="1">
              <a:off x="2283038" y="2250261"/>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rot="-5400000">
              <a:off x="3501587" y="1862358"/>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342638" y="23276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49" name="Google Shape;249;p31"/>
            <p:cNvSpPr/>
            <p:nvPr/>
          </p:nvSpPr>
          <p:spPr>
            <a:xfrm>
              <a:off x="1593013" y="2250254"/>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593013" y="2250261"/>
              <a:ext cx="6900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51" name="Google Shape;251;p31"/>
            <p:cNvSpPr/>
            <p:nvPr/>
          </p:nvSpPr>
          <p:spPr>
            <a:xfrm>
              <a:off x="4387863" y="225143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Donec risus dolor porta venenatis </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Pharetra luctus felis</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Proin in tellus felis volutpat </a:t>
              </a:r>
              <a:endParaRPr sz="800">
                <a:solidFill>
                  <a:srgbClr val="1B786E"/>
                </a:solidFill>
                <a:latin typeface="Roboto"/>
                <a:ea typeface="Roboto"/>
                <a:cs typeface="Roboto"/>
                <a:sym typeface="Roboto"/>
              </a:endParaRPr>
            </a:p>
          </p:txBody>
        </p:sp>
        <p:sp>
          <p:nvSpPr>
            <p:cNvPr id="252" name="Google Shape;252;p31"/>
            <p:cNvSpPr/>
            <p:nvPr/>
          </p:nvSpPr>
          <p:spPr>
            <a:xfrm>
              <a:off x="3728388" y="1595136"/>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flipH="1">
              <a:off x="2283038" y="1595143"/>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rot="-5400000">
              <a:off x="3501587" y="1207239"/>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2342638" y="1672519"/>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56" name="Google Shape;256;p31"/>
            <p:cNvSpPr/>
            <p:nvPr/>
          </p:nvSpPr>
          <p:spPr>
            <a:xfrm>
              <a:off x="1593013" y="1595136"/>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1593013" y="1595143"/>
              <a:ext cx="6900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58" name="Google Shape;258;p31"/>
            <p:cNvSpPr/>
            <p:nvPr/>
          </p:nvSpPr>
          <p:spPr>
            <a:xfrm>
              <a:off x="4387863" y="1596318"/>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Donec risus dolor porta venenatis </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Pharetra luctus felis</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Proin in tellus felis volutpat </a:t>
              </a:r>
              <a:endParaRPr sz="800">
                <a:solidFill>
                  <a:srgbClr val="1B786E"/>
                </a:solidFill>
                <a:latin typeface="Roboto"/>
                <a:ea typeface="Roboto"/>
                <a:cs typeface="Roboto"/>
                <a:sym typeface="Roboto"/>
              </a:endParaRPr>
            </a:p>
          </p:txBody>
        </p:sp>
        <p:sp>
          <p:nvSpPr>
            <p:cNvPr id="259" name="Google Shape;259;p31"/>
            <p:cNvSpPr/>
            <p:nvPr/>
          </p:nvSpPr>
          <p:spPr>
            <a:xfrm>
              <a:off x="3728388" y="940009"/>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flipH="1">
              <a:off x="2283038" y="940016"/>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rot="-5400000">
              <a:off x="3501587" y="552112"/>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342638" y="1017392"/>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63" name="Google Shape;263;p31"/>
            <p:cNvSpPr/>
            <p:nvPr/>
          </p:nvSpPr>
          <p:spPr>
            <a:xfrm>
              <a:off x="1593013" y="940009"/>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1593013" y="940016"/>
              <a:ext cx="6900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65" name="Google Shape;265;p31"/>
            <p:cNvSpPr/>
            <p:nvPr/>
          </p:nvSpPr>
          <p:spPr>
            <a:xfrm>
              <a:off x="4387863" y="941191"/>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Donec risus dolor porta venenatis </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Pharetra luctus felis</a:t>
              </a:r>
              <a:endParaRPr sz="800">
                <a:solidFill>
                  <a:srgbClr val="1B786E"/>
                </a:solidFill>
                <a:latin typeface="Roboto"/>
                <a:ea typeface="Roboto"/>
                <a:cs typeface="Roboto"/>
                <a:sym typeface="Roboto"/>
              </a:endParaRPr>
            </a:p>
            <a:p>
              <a:pPr marL="457200" lvl="0" indent="-279400" algn="l" rtl="0">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Proin in tellus felis volutpat </a:t>
              </a:r>
              <a:endParaRPr sz="800">
                <a:solidFill>
                  <a:srgbClr val="1B786E"/>
                </a:solidFill>
                <a:latin typeface="Roboto"/>
                <a:ea typeface="Roboto"/>
                <a:cs typeface="Roboto"/>
                <a:sym typeface="Roboto"/>
              </a:endParaRPr>
            </a:p>
          </p:txBody>
        </p:sp>
        <p:sp>
          <p:nvSpPr>
            <p:cNvPr id="266" name="Google Shape;266;p31"/>
            <p:cNvSpPr/>
            <p:nvPr/>
          </p:nvSpPr>
          <p:spPr>
            <a:xfrm>
              <a:off x="3728375" y="35597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flipH="1">
              <a:off x="2283025" y="3559761"/>
              <a:ext cx="1844400" cy="6426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rot="-5400000">
              <a:off x="3501574" y="3171858"/>
              <a:ext cx="643356" cy="1419149"/>
            </a:xfrm>
            <a:prstGeom prst="flowChartOffpageConnector">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2342625" y="36371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70" name="Google Shape;270;p31"/>
            <p:cNvSpPr/>
            <p:nvPr/>
          </p:nvSpPr>
          <p:spPr>
            <a:xfrm>
              <a:off x="1593000" y="3559754"/>
              <a:ext cx="690000" cy="642300"/>
            </a:xfrm>
            <a:prstGeom prst="rect">
              <a:avLst/>
            </a:prstGeom>
            <a:solidFill>
              <a:srgbClr val="B61249"/>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593000" y="3559761"/>
              <a:ext cx="690000" cy="642600"/>
            </a:xfrm>
            <a:prstGeom prst="rect">
              <a:avLst/>
            </a:prstGeom>
            <a:solidFill>
              <a:srgbClr val="C413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72" name="Google Shape;272;p31"/>
            <p:cNvSpPr/>
            <p:nvPr/>
          </p:nvSpPr>
          <p:spPr>
            <a:xfrm>
              <a:off x="4387850" y="356093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Donec risus dolor porta venenatis </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Pharetra luctus felis</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Proin in tellus felis volutpat </a:t>
              </a:r>
              <a:endParaRPr sz="800">
                <a:solidFill>
                  <a:srgbClr val="AC1145"/>
                </a:solidFill>
                <a:latin typeface="Roboto"/>
                <a:ea typeface="Roboto"/>
                <a:cs typeface="Roboto"/>
                <a:sym typeface="Roboto"/>
              </a:endParaRPr>
            </a:p>
          </p:txBody>
        </p:sp>
        <p:sp>
          <p:nvSpPr>
            <p:cNvPr id="273" name="Google Shape;273;p31"/>
            <p:cNvSpPr/>
            <p:nvPr/>
          </p:nvSpPr>
          <p:spPr>
            <a:xfrm>
              <a:off x="3728375" y="2904887"/>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flipH="1">
              <a:off x="2283025" y="2904895"/>
              <a:ext cx="1844400" cy="6426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rot="-5400000">
              <a:off x="3501574" y="2516991"/>
              <a:ext cx="643356" cy="1419149"/>
            </a:xfrm>
            <a:prstGeom prst="flowChartOffpageConnector">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2342625" y="298227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77" name="Google Shape;277;p31"/>
            <p:cNvSpPr/>
            <p:nvPr/>
          </p:nvSpPr>
          <p:spPr>
            <a:xfrm>
              <a:off x="1593000" y="2904887"/>
              <a:ext cx="690000" cy="642300"/>
            </a:xfrm>
            <a:prstGeom prst="rect">
              <a:avLst/>
            </a:prstGeom>
            <a:solidFill>
              <a:srgbClr val="B61249"/>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593000" y="2904895"/>
              <a:ext cx="690000" cy="642600"/>
            </a:xfrm>
            <a:prstGeom prst="rect">
              <a:avLst/>
            </a:prstGeom>
            <a:solidFill>
              <a:srgbClr val="C413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79" name="Google Shape;279;p31"/>
            <p:cNvSpPr/>
            <p:nvPr/>
          </p:nvSpPr>
          <p:spPr>
            <a:xfrm>
              <a:off x="4387850" y="290607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Donec risus dolor porta venenatis </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Pharetra luctus felis</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Proin in tellus felis volutpat </a:t>
              </a:r>
              <a:endParaRPr sz="800">
                <a:solidFill>
                  <a:srgbClr val="AC1145"/>
                </a:solidFill>
                <a:latin typeface="Roboto"/>
                <a:ea typeface="Roboto"/>
                <a:cs typeface="Roboto"/>
                <a:sym typeface="Roboto"/>
              </a:endParaRPr>
            </a:p>
          </p:txBody>
        </p:sp>
        <p:sp>
          <p:nvSpPr>
            <p:cNvPr id="280" name="Google Shape;280;p31"/>
            <p:cNvSpPr/>
            <p:nvPr/>
          </p:nvSpPr>
          <p:spPr>
            <a:xfrm>
              <a:off x="3728375" y="224999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flipH="1">
              <a:off x="2283025" y="2250001"/>
              <a:ext cx="1844400" cy="6426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rot="-5400000">
              <a:off x="3501574" y="1862097"/>
              <a:ext cx="643356" cy="1419149"/>
            </a:xfrm>
            <a:prstGeom prst="flowChartOffpageConnector">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342625" y="232737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84" name="Google Shape;284;p31"/>
            <p:cNvSpPr/>
            <p:nvPr/>
          </p:nvSpPr>
          <p:spPr>
            <a:xfrm>
              <a:off x="1593000" y="2249994"/>
              <a:ext cx="690000" cy="642300"/>
            </a:xfrm>
            <a:prstGeom prst="rect">
              <a:avLst/>
            </a:prstGeom>
            <a:solidFill>
              <a:srgbClr val="B61249"/>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593000" y="2250001"/>
              <a:ext cx="690000" cy="642600"/>
            </a:xfrm>
            <a:prstGeom prst="rect">
              <a:avLst/>
            </a:prstGeom>
            <a:solidFill>
              <a:srgbClr val="C413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86" name="Google Shape;286;p31"/>
            <p:cNvSpPr/>
            <p:nvPr/>
          </p:nvSpPr>
          <p:spPr>
            <a:xfrm>
              <a:off x="4387850" y="225117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Donec risus dolor porta venenatis </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Pharetra luctus felis</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Proin in tellus felis volutpat </a:t>
              </a:r>
              <a:endParaRPr sz="800">
                <a:solidFill>
                  <a:srgbClr val="AC1145"/>
                </a:solidFill>
                <a:latin typeface="Roboto"/>
                <a:ea typeface="Roboto"/>
                <a:cs typeface="Roboto"/>
                <a:sym typeface="Roboto"/>
              </a:endParaRPr>
            </a:p>
          </p:txBody>
        </p:sp>
        <p:sp>
          <p:nvSpPr>
            <p:cNvPr id="287" name="Google Shape;287;p31"/>
            <p:cNvSpPr/>
            <p:nvPr/>
          </p:nvSpPr>
          <p:spPr>
            <a:xfrm>
              <a:off x="3728375" y="1595135"/>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flipH="1">
              <a:off x="2283025" y="1595142"/>
              <a:ext cx="1844400" cy="6426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5400000">
              <a:off x="3501574" y="1207238"/>
              <a:ext cx="643356" cy="1419149"/>
            </a:xfrm>
            <a:prstGeom prst="flowChartOffpageConnector">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2342625" y="1672518"/>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91" name="Google Shape;291;p31"/>
            <p:cNvSpPr/>
            <p:nvPr/>
          </p:nvSpPr>
          <p:spPr>
            <a:xfrm>
              <a:off x="1593000" y="1595135"/>
              <a:ext cx="690000" cy="642300"/>
            </a:xfrm>
            <a:prstGeom prst="rect">
              <a:avLst/>
            </a:prstGeom>
            <a:solidFill>
              <a:srgbClr val="B61249"/>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593000" y="1595142"/>
              <a:ext cx="690000" cy="642600"/>
            </a:xfrm>
            <a:prstGeom prst="rect">
              <a:avLst/>
            </a:prstGeom>
            <a:solidFill>
              <a:srgbClr val="C413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93" name="Google Shape;293;p31"/>
            <p:cNvSpPr/>
            <p:nvPr/>
          </p:nvSpPr>
          <p:spPr>
            <a:xfrm>
              <a:off x="4387850" y="1596317"/>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Donec risus dolor porta venenatis </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Pharetra luctus felis</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Proin in tellus felis volutpat </a:t>
              </a:r>
              <a:endParaRPr sz="800">
                <a:solidFill>
                  <a:srgbClr val="AC1145"/>
                </a:solidFill>
                <a:latin typeface="Roboto"/>
                <a:ea typeface="Roboto"/>
                <a:cs typeface="Roboto"/>
                <a:sym typeface="Roboto"/>
              </a:endParaRPr>
            </a:p>
          </p:txBody>
        </p:sp>
        <p:sp>
          <p:nvSpPr>
            <p:cNvPr id="294" name="Google Shape;294;p31"/>
            <p:cNvSpPr/>
            <p:nvPr/>
          </p:nvSpPr>
          <p:spPr>
            <a:xfrm>
              <a:off x="3728375" y="940260"/>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flipH="1">
              <a:off x="2283025" y="940267"/>
              <a:ext cx="1844400" cy="6426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rot="-5400000">
              <a:off x="3501574" y="552363"/>
              <a:ext cx="643356" cy="1419149"/>
            </a:xfrm>
            <a:prstGeom prst="flowChartOffpageConnector">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342625" y="1017643"/>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98" name="Google Shape;298;p31"/>
            <p:cNvSpPr/>
            <p:nvPr/>
          </p:nvSpPr>
          <p:spPr>
            <a:xfrm>
              <a:off x="1593000" y="940260"/>
              <a:ext cx="690000" cy="642300"/>
            </a:xfrm>
            <a:prstGeom prst="rect">
              <a:avLst/>
            </a:prstGeom>
            <a:solidFill>
              <a:srgbClr val="B61249"/>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593000" y="940267"/>
              <a:ext cx="690000" cy="642600"/>
            </a:xfrm>
            <a:prstGeom prst="rect">
              <a:avLst/>
            </a:prstGeom>
            <a:solidFill>
              <a:srgbClr val="C413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00" name="Google Shape;300;p31"/>
            <p:cNvSpPr/>
            <p:nvPr/>
          </p:nvSpPr>
          <p:spPr>
            <a:xfrm>
              <a:off x="4387850" y="941442"/>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Donec risus dolor porta venenatis </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Pharetra luctus felis</a:t>
              </a:r>
              <a:endParaRPr sz="800">
                <a:solidFill>
                  <a:srgbClr val="AC1145"/>
                </a:solidFill>
                <a:latin typeface="Roboto"/>
                <a:ea typeface="Roboto"/>
                <a:cs typeface="Roboto"/>
                <a:sym typeface="Roboto"/>
              </a:endParaRPr>
            </a:p>
            <a:p>
              <a:pPr marL="457200" lvl="0" indent="-279400" algn="l" rtl="0">
                <a:lnSpc>
                  <a:spcPct val="115000"/>
                </a:lnSpc>
                <a:spcBef>
                  <a:spcPts val="0"/>
                </a:spcBef>
                <a:spcAft>
                  <a:spcPts val="0"/>
                </a:spcAft>
                <a:buClr>
                  <a:srgbClr val="AC1145"/>
                </a:buClr>
                <a:buSzPts val="800"/>
                <a:buFont typeface="Roboto"/>
                <a:buChar char="●"/>
              </a:pPr>
              <a:r>
                <a:rPr lang="en" sz="800">
                  <a:solidFill>
                    <a:srgbClr val="AC1145"/>
                  </a:solidFill>
                  <a:latin typeface="Roboto"/>
                  <a:ea typeface="Roboto"/>
                  <a:cs typeface="Roboto"/>
                  <a:sym typeface="Roboto"/>
                </a:rPr>
                <a:t>Proin in tellus felis volutpat </a:t>
              </a:r>
              <a:endParaRPr sz="800">
                <a:solidFill>
                  <a:srgbClr val="AC1145"/>
                </a:solidFill>
                <a:latin typeface="Roboto"/>
                <a:ea typeface="Roboto"/>
                <a:cs typeface="Roboto"/>
                <a:sym typeface="Roboto"/>
              </a:endParaRPr>
            </a:p>
          </p:txBody>
        </p:sp>
        <p:sp>
          <p:nvSpPr>
            <p:cNvPr id="301" name="Google Shape;301;p31"/>
            <p:cNvSpPr/>
            <p:nvPr/>
          </p:nvSpPr>
          <p:spPr>
            <a:xfrm>
              <a:off x="3728375" y="35597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flipH="1">
              <a:off x="2283025" y="3559761"/>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rot="-5400000">
              <a:off x="3501574" y="3171858"/>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342625" y="36371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05" name="Google Shape;305;p31"/>
            <p:cNvSpPr/>
            <p:nvPr/>
          </p:nvSpPr>
          <p:spPr>
            <a:xfrm>
              <a:off x="1593000" y="3559754"/>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1593000" y="3559761"/>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307" name="Google Shape;307;p31"/>
            <p:cNvSpPr/>
            <p:nvPr/>
          </p:nvSpPr>
          <p:spPr>
            <a:xfrm>
              <a:off x="4387850" y="356093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Donec risus dolor porta venenatis </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Pharetra luctus felis</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Proin in tellus felis volutpat </a:t>
              </a:r>
              <a:endParaRPr sz="800">
                <a:solidFill>
                  <a:srgbClr val="3D3D3D"/>
                </a:solidFill>
                <a:latin typeface="Roboto"/>
                <a:ea typeface="Roboto"/>
                <a:cs typeface="Roboto"/>
                <a:sym typeface="Roboto"/>
              </a:endParaRPr>
            </a:p>
          </p:txBody>
        </p:sp>
        <p:sp>
          <p:nvSpPr>
            <p:cNvPr id="308" name="Google Shape;308;p31"/>
            <p:cNvSpPr/>
            <p:nvPr/>
          </p:nvSpPr>
          <p:spPr>
            <a:xfrm>
              <a:off x="3728375" y="2904887"/>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flipH="1">
              <a:off x="2283025" y="290489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5400000">
              <a:off x="3501574" y="251699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342625" y="298227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12" name="Google Shape;312;p31"/>
            <p:cNvSpPr/>
            <p:nvPr/>
          </p:nvSpPr>
          <p:spPr>
            <a:xfrm>
              <a:off x="1593000" y="2904887"/>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1593000" y="290489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14" name="Google Shape;314;p31"/>
            <p:cNvSpPr/>
            <p:nvPr/>
          </p:nvSpPr>
          <p:spPr>
            <a:xfrm>
              <a:off x="4387850" y="290607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Donec risus dolor porta venenatis </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Pharetra luctus felis</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Proin in tellus felis volutpat </a:t>
              </a:r>
              <a:endParaRPr sz="800">
                <a:solidFill>
                  <a:srgbClr val="3D3D3D"/>
                </a:solidFill>
                <a:latin typeface="Roboto"/>
                <a:ea typeface="Roboto"/>
                <a:cs typeface="Roboto"/>
                <a:sym typeface="Roboto"/>
              </a:endParaRPr>
            </a:p>
          </p:txBody>
        </p:sp>
        <p:sp>
          <p:nvSpPr>
            <p:cNvPr id="315" name="Google Shape;315;p31"/>
            <p:cNvSpPr/>
            <p:nvPr/>
          </p:nvSpPr>
          <p:spPr>
            <a:xfrm>
              <a:off x="3728375" y="224999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flipH="1">
              <a:off x="2283025" y="2250001"/>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5400000">
              <a:off x="3501574" y="1862097"/>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342625" y="232737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19" name="Google Shape;319;p31"/>
            <p:cNvSpPr/>
            <p:nvPr/>
          </p:nvSpPr>
          <p:spPr>
            <a:xfrm>
              <a:off x="1593000" y="2249994"/>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593000" y="2250001"/>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21" name="Google Shape;321;p31"/>
            <p:cNvSpPr/>
            <p:nvPr/>
          </p:nvSpPr>
          <p:spPr>
            <a:xfrm>
              <a:off x="4387850" y="2251176"/>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Donec risus dolor porta venenatis </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Pharetra luctus felis</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Proin in tellus felis volutpat </a:t>
              </a:r>
              <a:endParaRPr sz="800">
                <a:solidFill>
                  <a:srgbClr val="3D3D3D"/>
                </a:solidFill>
                <a:latin typeface="Roboto"/>
                <a:ea typeface="Roboto"/>
                <a:cs typeface="Roboto"/>
                <a:sym typeface="Roboto"/>
              </a:endParaRPr>
            </a:p>
          </p:txBody>
        </p:sp>
        <p:sp>
          <p:nvSpPr>
            <p:cNvPr id="322" name="Google Shape;322;p31"/>
            <p:cNvSpPr/>
            <p:nvPr/>
          </p:nvSpPr>
          <p:spPr>
            <a:xfrm>
              <a:off x="3728375" y="1595135"/>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flipH="1">
              <a:off x="2283025" y="1595142"/>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rot="-5400000">
              <a:off x="3501574" y="1207238"/>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2342625" y="1672518"/>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26" name="Google Shape;326;p31"/>
            <p:cNvSpPr/>
            <p:nvPr/>
          </p:nvSpPr>
          <p:spPr>
            <a:xfrm>
              <a:off x="1593000" y="1595135"/>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1593000" y="1595142"/>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28" name="Google Shape;328;p31"/>
            <p:cNvSpPr/>
            <p:nvPr/>
          </p:nvSpPr>
          <p:spPr>
            <a:xfrm>
              <a:off x="4387850" y="1596317"/>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Donec risus dolor porta venenatis </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Pharetra luctus felis</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Proin in tellus felis volutpat </a:t>
              </a:r>
              <a:endParaRPr sz="800">
                <a:solidFill>
                  <a:srgbClr val="3D3D3D"/>
                </a:solidFill>
                <a:latin typeface="Roboto"/>
                <a:ea typeface="Roboto"/>
                <a:cs typeface="Roboto"/>
                <a:sym typeface="Roboto"/>
              </a:endParaRPr>
            </a:p>
          </p:txBody>
        </p:sp>
        <p:sp>
          <p:nvSpPr>
            <p:cNvPr id="329" name="Google Shape;329;p31"/>
            <p:cNvSpPr/>
            <p:nvPr/>
          </p:nvSpPr>
          <p:spPr>
            <a:xfrm>
              <a:off x="3728375" y="940260"/>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flipH="1">
              <a:off x="2283025" y="940267"/>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rot="-5400000">
              <a:off x="3501574" y="552363"/>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2342625" y="1017643"/>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33" name="Google Shape;333;p31"/>
            <p:cNvSpPr/>
            <p:nvPr/>
          </p:nvSpPr>
          <p:spPr>
            <a:xfrm>
              <a:off x="1593000" y="940260"/>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593000" y="940267"/>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35" name="Google Shape;335;p31"/>
            <p:cNvSpPr/>
            <p:nvPr/>
          </p:nvSpPr>
          <p:spPr>
            <a:xfrm>
              <a:off x="4387850" y="941442"/>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Donec risus dolor porta venenatis </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Pharetra luctus felis</a:t>
              </a:r>
              <a:endParaRPr sz="800">
                <a:solidFill>
                  <a:srgbClr val="3D3D3D"/>
                </a:solidFill>
                <a:latin typeface="Roboto"/>
                <a:ea typeface="Roboto"/>
                <a:cs typeface="Roboto"/>
                <a:sym typeface="Roboto"/>
              </a:endParaRPr>
            </a:p>
            <a:p>
              <a:pPr marL="457200" lvl="0" indent="-279400" algn="l" rtl="0">
                <a:lnSpc>
                  <a:spcPct val="115000"/>
                </a:lnSpc>
                <a:spcBef>
                  <a:spcPts val="0"/>
                </a:spcBef>
                <a:spcAft>
                  <a:spcPts val="0"/>
                </a:spcAft>
                <a:buClr>
                  <a:srgbClr val="3D3D3D"/>
                </a:buClr>
                <a:buSzPts val="800"/>
                <a:buFont typeface="Roboto"/>
                <a:buChar char="●"/>
              </a:pPr>
              <a:r>
                <a:rPr lang="en" sz="800">
                  <a:solidFill>
                    <a:srgbClr val="3D3D3D"/>
                  </a:solidFill>
                  <a:latin typeface="Roboto"/>
                  <a:ea typeface="Roboto"/>
                  <a:cs typeface="Roboto"/>
                  <a:sym typeface="Roboto"/>
                </a:rPr>
                <a:t>Proin in tellus felis volutpat </a:t>
              </a:r>
              <a:endParaRPr sz="800">
                <a:solidFill>
                  <a:srgbClr val="3D3D3D"/>
                </a:solidFill>
                <a:latin typeface="Roboto"/>
                <a:ea typeface="Roboto"/>
                <a:cs typeface="Roboto"/>
                <a:sym typeface="Roboto"/>
              </a:endParaRPr>
            </a:p>
          </p:txBody>
        </p:sp>
        <p:sp>
          <p:nvSpPr>
            <p:cNvPr id="336" name="Google Shape;336;p31"/>
            <p:cNvSpPr/>
            <p:nvPr/>
          </p:nvSpPr>
          <p:spPr>
            <a:xfrm>
              <a:off x="3728375" y="355975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flipH="1">
              <a:off x="2283025" y="3559761"/>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rot="-5400000">
              <a:off x="3501574" y="3171858"/>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342625" y="363713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Society</a:t>
              </a:r>
              <a:endParaRPr sz="1000">
                <a:solidFill>
                  <a:srgbClr val="FFFFFF"/>
                </a:solidFill>
                <a:latin typeface="Roboto"/>
                <a:ea typeface="Roboto"/>
                <a:cs typeface="Roboto"/>
                <a:sym typeface="Roboto"/>
              </a:endParaRPr>
            </a:p>
          </p:txBody>
        </p:sp>
        <p:sp>
          <p:nvSpPr>
            <p:cNvPr id="340" name="Google Shape;340;p31"/>
            <p:cNvSpPr/>
            <p:nvPr/>
          </p:nvSpPr>
          <p:spPr>
            <a:xfrm>
              <a:off x="1593000" y="3559754"/>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593000" y="3559761"/>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342" name="Google Shape;342;p31"/>
            <p:cNvSpPr/>
            <p:nvPr/>
          </p:nvSpPr>
          <p:spPr>
            <a:xfrm>
              <a:off x="4387850" y="3560936"/>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Higher efficiency</a:t>
              </a:r>
              <a:endParaRPr sz="1000">
                <a:solidFill>
                  <a:srgbClr val="701C7F"/>
                </a:solidFill>
                <a:latin typeface="Roboto"/>
                <a:ea typeface="Roboto"/>
                <a:cs typeface="Roboto"/>
                <a:sym typeface="Roboto"/>
              </a:endParaRPr>
            </a:p>
            <a:p>
              <a:pPr marL="45720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Improved security</a:t>
              </a:r>
              <a:endParaRPr sz="1000">
                <a:solidFill>
                  <a:srgbClr val="701C7F"/>
                </a:solidFill>
                <a:latin typeface="Roboto"/>
                <a:ea typeface="Roboto"/>
                <a:cs typeface="Roboto"/>
                <a:sym typeface="Roboto"/>
              </a:endParaRPr>
            </a:p>
          </p:txBody>
        </p:sp>
        <p:sp>
          <p:nvSpPr>
            <p:cNvPr id="343" name="Google Shape;343;p31"/>
            <p:cNvSpPr/>
            <p:nvPr/>
          </p:nvSpPr>
          <p:spPr>
            <a:xfrm>
              <a:off x="3728375" y="2904887"/>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flipH="1">
              <a:off x="2283025" y="290489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a:off x="3501574" y="251699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2342625" y="298227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Employees</a:t>
              </a:r>
              <a:endParaRPr sz="1000">
                <a:solidFill>
                  <a:srgbClr val="FFFFFF"/>
                </a:solidFill>
                <a:latin typeface="Roboto"/>
                <a:ea typeface="Roboto"/>
                <a:cs typeface="Roboto"/>
                <a:sym typeface="Roboto"/>
              </a:endParaRPr>
            </a:p>
          </p:txBody>
        </p:sp>
        <p:sp>
          <p:nvSpPr>
            <p:cNvPr id="347" name="Google Shape;347;p31"/>
            <p:cNvSpPr/>
            <p:nvPr/>
          </p:nvSpPr>
          <p:spPr>
            <a:xfrm>
              <a:off x="1593000" y="2904887"/>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1593000" y="290489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49" name="Google Shape;349;p31"/>
            <p:cNvSpPr/>
            <p:nvPr/>
          </p:nvSpPr>
          <p:spPr>
            <a:xfrm>
              <a:off x="4387850" y="290607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Less working time</a:t>
              </a:r>
              <a:endParaRPr sz="1000">
                <a:solidFill>
                  <a:srgbClr val="701C7F"/>
                </a:solidFill>
                <a:latin typeface="Roboto"/>
                <a:ea typeface="Roboto"/>
                <a:cs typeface="Roboto"/>
                <a:sym typeface="Roboto"/>
              </a:endParaRPr>
            </a:p>
            <a:p>
              <a:pPr marL="45720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Higher salary</a:t>
              </a:r>
              <a:endParaRPr sz="1000">
                <a:solidFill>
                  <a:srgbClr val="701C7F"/>
                </a:solidFill>
                <a:latin typeface="Roboto"/>
                <a:ea typeface="Roboto"/>
                <a:cs typeface="Roboto"/>
                <a:sym typeface="Roboto"/>
              </a:endParaRPr>
            </a:p>
          </p:txBody>
        </p:sp>
        <p:sp>
          <p:nvSpPr>
            <p:cNvPr id="350" name="Google Shape;350;p31"/>
            <p:cNvSpPr/>
            <p:nvPr/>
          </p:nvSpPr>
          <p:spPr>
            <a:xfrm>
              <a:off x="3728375" y="224999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flipH="1">
              <a:off x="2283025" y="2250001"/>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rot="-5400000">
              <a:off x="3501574" y="1862097"/>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342625" y="2327377"/>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Partners </a:t>
              </a:r>
              <a:endParaRPr sz="1000">
                <a:solidFill>
                  <a:srgbClr val="FFFFFF"/>
                </a:solidFill>
                <a:latin typeface="Roboto"/>
                <a:ea typeface="Roboto"/>
                <a:cs typeface="Roboto"/>
                <a:sym typeface="Roboto"/>
              </a:endParaRPr>
            </a:p>
          </p:txBody>
        </p:sp>
        <p:sp>
          <p:nvSpPr>
            <p:cNvPr id="354" name="Google Shape;354;p31"/>
            <p:cNvSpPr/>
            <p:nvPr/>
          </p:nvSpPr>
          <p:spPr>
            <a:xfrm>
              <a:off x="1593000" y="2249994"/>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1593000" y="2250001"/>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56" name="Google Shape;356;p31"/>
            <p:cNvSpPr/>
            <p:nvPr/>
          </p:nvSpPr>
          <p:spPr>
            <a:xfrm>
              <a:off x="4387850" y="2251176"/>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Company works with data, such as Kiana</a:t>
              </a:r>
              <a:endParaRPr sz="1000">
                <a:solidFill>
                  <a:srgbClr val="701C7F"/>
                </a:solidFill>
                <a:latin typeface="Roboto"/>
                <a:ea typeface="Roboto"/>
                <a:cs typeface="Roboto"/>
                <a:sym typeface="Roboto"/>
              </a:endParaRPr>
            </a:p>
            <a:p>
              <a:pPr marL="45720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Security department</a:t>
              </a:r>
              <a:endParaRPr sz="1000">
                <a:solidFill>
                  <a:srgbClr val="701C7F"/>
                </a:solidFill>
                <a:latin typeface="Roboto"/>
                <a:ea typeface="Roboto"/>
                <a:cs typeface="Roboto"/>
                <a:sym typeface="Roboto"/>
              </a:endParaRPr>
            </a:p>
          </p:txBody>
        </p:sp>
        <p:sp>
          <p:nvSpPr>
            <p:cNvPr id="357" name="Google Shape;357;p31"/>
            <p:cNvSpPr/>
            <p:nvPr/>
          </p:nvSpPr>
          <p:spPr>
            <a:xfrm>
              <a:off x="3728375" y="1595135"/>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flipH="1">
              <a:off x="2283025" y="1595142"/>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rot="-5400000">
              <a:off x="3501574" y="1207238"/>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342625" y="1672518"/>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Investors</a:t>
              </a:r>
              <a:endParaRPr sz="1000">
                <a:solidFill>
                  <a:srgbClr val="FFFFFF"/>
                </a:solidFill>
                <a:latin typeface="Roboto"/>
                <a:ea typeface="Roboto"/>
                <a:cs typeface="Roboto"/>
                <a:sym typeface="Roboto"/>
              </a:endParaRPr>
            </a:p>
          </p:txBody>
        </p:sp>
        <p:sp>
          <p:nvSpPr>
            <p:cNvPr id="361" name="Google Shape;361;p31"/>
            <p:cNvSpPr/>
            <p:nvPr/>
          </p:nvSpPr>
          <p:spPr>
            <a:xfrm>
              <a:off x="1593000" y="1595135"/>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1593000" y="1595142"/>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63" name="Google Shape;363;p31"/>
            <p:cNvSpPr/>
            <p:nvPr/>
          </p:nvSpPr>
          <p:spPr>
            <a:xfrm>
              <a:off x="4387850" y="1596317"/>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Higher return </a:t>
              </a:r>
              <a:endParaRPr sz="1000">
                <a:solidFill>
                  <a:srgbClr val="701C7F"/>
                </a:solidFill>
                <a:latin typeface="Roboto"/>
                <a:ea typeface="Roboto"/>
                <a:cs typeface="Roboto"/>
                <a:sym typeface="Roboto"/>
              </a:endParaRPr>
            </a:p>
            <a:p>
              <a:pPr marL="45720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Lower  risk due to improved security</a:t>
              </a:r>
              <a:endParaRPr sz="1000">
                <a:solidFill>
                  <a:srgbClr val="701C7F"/>
                </a:solidFill>
                <a:latin typeface="Roboto"/>
                <a:ea typeface="Roboto"/>
                <a:cs typeface="Roboto"/>
                <a:sym typeface="Roboto"/>
              </a:endParaRPr>
            </a:p>
          </p:txBody>
        </p:sp>
        <p:sp>
          <p:nvSpPr>
            <p:cNvPr id="364" name="Google Shape;364;p31"/>
            <p:cNvSpPr/>
            <p:nvPr/>
          </p:nvSpPr>
          <p:spPr>
            <a:xfrm>
              <a:off x="3728375" y="940260"/>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flipH="1">
              <a:off x="2283025" y="940267"/>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rot="-5400000">
              <a:off x="3501574" y="552363"/>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342625" y="1017643"/>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Consumers</a:t>
              </a:r>
              <a:endParaRPr sz="1000">
                <a:solidFill>
                  <a:srgbClr val="FFFFFF"/>
                </a:solidFill>
                <a:latin typeface="Roboto"/>
                <a:ea typeface="Roboto"/>
                <a:cs typeface="Roboto"/>
                <a:sym typeface="Roboto"/>
              </a:endParaRPr>
            </a:p>
          </p:txBody>
        </p:sp>
        <p:sp>
          <p:nvSpPr>
            <p:cNvPr id="368" name="Google Shape;368;p31"/>
            <p:cNvSpPr/>
            <p:nvPr/>
          </p:nvSpPr>
          <p:spPr>
            <a:xfrm>
              <a:off x="1593000" y="940260"/>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593000" y="940267"/>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70" name="Google Shape;370;p31"/>
            <p:cNvSpPr/>
            <p:nvPr/>
          </p:nvSpPr>
          <p:spPr>
            <a:xfrm>
              <a:off x="4387850" y="941442"/>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Safe </a:t>
              </a:r>
              <a:endParaRPr sz="1000">
                <a:solidFill>
                  <a:srgbClr val="701C7F"/>
                </a:solidFill>
                <a:latin typeface="Roboto"/>
                <a:ea typeface="Roboto"/>
                <a:cs typeface="Roboto"/>
                <a:sym typeface="Roboto"/>
              </a:endParaRPr>
            </a:p>
            <a:p>
              <a:pPr marL="0" lvl="0" indent="0" algn="l" rtl="0">
                <a:lnSpc>
                  <a:spcPct val="115000"/>
                </a:lnSpc>
                <a:spcBef>
                  <a:spcPts val="0"/>
                </a:spcBef>
                <a:spcAft>
                  <a:spcPts val="0"/>
                </a:spcAft>
                <a:buNone/>
              </a:pPr>
              <a:endParaRPr sz="1000">
                <a:solidFill>
                  <a:srgbClr val="701C7F"/>
                </a:solidFill>
                <a:latin typeface="Roboto"/>
                <a:ea typeface="Roboto"/>
                <a:cs typeface="Roboto"/>
                <a:sym typeface="Roboto"/>
              </a:endParaRPr>
            </a:p>
            <a:p>
              <a:pPr marL="457200" lvl="0" indent="-292100" algn="l" rtl="0">
                <a:lnSpc>
                  <a:spcPct val="115000"/>
                </a:lnSpc>
                <a:spcBef>
                  <a:spcPts val="0"/>
                </a:spcBef>
                <a:spcAft>
                  <a:spcPts val="0"/>
                </a:spcAft>
                <a:buClr>
                  <a:srgbClr val="701C7F"/>
                </a:buClr>
                <a:buSzPts val="1000"/>
                <a:buFont typeface="Roboto"/>
                <a:buChar char="●"/>
              </a:pPr>
              <a:r>
                <a:rPr lang="en" sz="1000">
                  <a:solidFill>
                    <a:srgbClr val="701C7F"/>
                  </a:solidFill>
                  <a:latin typeface="Roboto"/>
                  <a:ea typeface="Roboto"/>
                  <a:cs typeface="Roboto"/>
                  <a:sym typeface="Roboto"/>
                </a:rPr>
                <a:t>Less waiting time</a:t>
              </a:r>
              <a:endParaRPr sz="1000">
                <a:solidFill>
                  <a:srgbClr val="701C7F"/>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701C7F"/>
                </a:solidFill>
                <a:latin typeface="Roboto"/>
                <a:ea typeface="Roboto"/>
                <a:cs typeface="Roboto"/>
                <a:sym typeface="Roboto"/>
              </a:endParaRPr>
            </a:p>
          </p:txBody>
        </p:sp>
      </p:grpSp>
      <p:grpSp>
        <p:nvGrpSpPr>
          <p:cNvPr id="371" name="Google Shape;371;p31"/>
          <p:cNvGrpSpPr/>
          <p:nvPr/>
        </p:nvGrpSpPr>
        <p:grpSpPr>
          <a:xfrm>
            <a:off x="1616002" y="339539"/>
            <a:ext cx="6466504" cy="4554778"/>
            <a:chOff x="1172366" y="124732"/>
            <a:chExt cx="6685107" cy="4795513"/>
          </a:xfrm>
        </p:grpSpPr>
        <p:grpSp>
          <p:nvGrpSpPr>
            <p:cNvPr id="372" name="Google Shape;372;p31"/>
            <p:cNvGrpSpPr/>
            <p:nvPr/>
          </p:nvGrpSpPr>
          <p:grpSpPr>
            <a:xfrm>
              <a:off x="2542426" y="780906"/>
              <a:ext cx="3843580" cy="3840404"/>
              <a:chOff x="2820225" y="891450"/>
              <a:chExt cx="3175200" cy="3175200"/>
            </a:xfrm>
          </p:grpSpPr>
          <p:sp>
            <p:nvSpPr>
              <p:cNvPr id="373" name="Google Shape;373;p31"/>
              <p:cNvSpPr/>
              <p:nvPr/>
            </p:nvSpPr>
            <p:spPr>
              <a:xfrm rot="10800000">
                <a:off x="2820225" y="891450"/>
                <a:ext cx="3175200" cy="3175200"/>
              </a:xfrm>
              <a:prstGeom prst="blockArc">
                <a:avLst>
                  <a:gd name="adj1" fmla="val 5399801"/>
                  <a:gd name="adj2" fmla="val 3012680"/>
                  <a:gd name="adj3" fmla="val 6939"/>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rot="10800000">
                <a:off x="3175023" y="1179900"/>
                <a:ext cx="450600" cy="4506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1"/>
            <p:cNvGrpSpPr/>
            <p:nvPr/>
          </p:nvGrpSpPr>
          <p:grpSpPr>
            <a:xfrm>
              <a:off x="3366936" y="124732"/>
              <a:ext cx="2194565" cy="1152156"/>
              <a:chOff x="3798075" y="775532"/>
              <a:chExt cx="1332300" cy="914700"/>
            </a:xfrm>
          </p:grpSpPr>
          <p:sp>
            <p:nvSpPr>
              <p:cNvPr id="376" name="Google Shape;376;p31"/>
              <p:cNvSpPr/>
              <p:nvPr/>
            </p:nvSpPr>
            <p:spPr>
              <a:xfrm>
                <a:off x="3798075" y="1060532"/>
                <a:ext cx="1332300" cy="629700"/>
              </a:xfrm>
              <a:prstGeom prst="rect">
                <a:avLst/>
              </a:prstGeom>
              <a:solidFill>
                <a:srgbClr val="F6B26B"/>
              </a:solidFill>
              <a:ln w="952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Optimization for the TSA checkpoints</a:t>
                </a:r>
                <a:endParaRPr sz="1100">
                  <a:solidFill>
                    <a:srgbClr val="FFFFFF"/>
                  </a:solidFill>
                </a:endParaRPr>
              </a:p>
            </p:txBody>
          </p:sp>
          <p:sp>
            <p:nvSpPr>
              <p:cNvPr id="377" name="Google Shape;377;p31"/>
              <p:cNvSpPr/>
              <p:nvPr/>
            </p:nvSpPr>
            <p:spPr>
              <a:xfrm>
                <a:off x="3798075" y="775532"/>
                <a:ext cx="1332300" cy="285000"/>
              </a:xfrm>
              <a:prstGeom prst="round1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Strategy &amp; $ Investment from investors </a:t>
                </a:r>
                <a:endParaRPr sz="1200">
                  <a:solidFill>
                    <a:srgbClr val="FFFFFF"/>
                  </a:solidFill>
                </a:endParaRPr>
              </a:p>
            </p:txBody>
          </p:sp>
        </p:grpSp>
        <p:grpSp>
          <p:nvGrpSpPr>
            <p:cNvPr id="378" name="Google Shape;378;p31"/>
            <p:cNvGrpSpPr/>
            <p:nvPr/>
          </p:nvGrpSpPr>
          <p:grpSpPr>
            <a:xfrm>
              <a:off x="1172366" y="1790822"/>
              <a:ext cx="2194565" cy="1442299"/>
              <a:chOff x="2389575" y="2071477"/>
              <a:chExt cx="1332300" cy="914700"/>
            </a:xfrm>
          </p:grpSpPr>
          <p:sp>
            <p:nvSpPr>
              <p:cNvPr id="379" name="Google Shape;379;p31"/>
              <p:cNvSpPr/>
              <p:nvPr/>
            </p:nvSpPr>
            <p:spPr>
              <a:xfrm>
                <a:off x="2389575" y="2356477"/>
                <a:ext cx="1332300" cy="629700"/>
              </a:xfrm>
              <a:prstGeom prst="rect">
                <a:avLst/>
              </a:prstGeom>
              <a:solidFill>
                <a:srgbClr val="F6B26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Collect $ to investors</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Improve Security level  to airport</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Enhance customers’ experience</a:t>
                </a:r>
                <a:endParaRPr sz="1100">
                  <a:solidFill>
                    <a:srgbClr val="FFFFFF"/>
                  </a:solidFill>
                  <a:latin typeface="Roboto"/>
                  <a:ea typeface="Roboto"/>
                  <a:cs typeface="Roboto"/>
                  <a:sym typeface="Roboto"/>
                </a:endParaRPr>
              </a:p>
              <a:p>
                <a:pPr marL="0" lvl="0" indent="0" algn="l" rtl="0">
                  <a:spcBef>
                    <a:spcPts val="0"/>
                  </a:spcBef>
                  <a:spcAft>
                    <a:spcPts val="0"/>
                  </a:spcAft>
                  <a:buNone/>
                </a:pPr>
                <a:endParaRPr sz="800">
                  <a:solidFill>
                    <a:srgbClr val="FFFFFF"/>
                  </a:solidFill>
                  <a:latin typeface="Roboto"/>
                  <a:ea typeface="Roboto"/>
                  <a:cs typeface="Roboto"/>
                  <a:sym typeface="Roboto"/>
                </a:endParaRPr>
              </a:p>
            </p:txBody>
          </p:sp>
          <p:sp>
            <p:nvSpPr>
              <p:cNvPr id="380" name="Google Shape;380;p31"/>
              <p:cNvSpPr/>
              <p:nvPr/>
            </p:nvSpPr>
            <p:spPr>
              <a:xfrm>
                <a:off x="2389575" y="2071477"/>
                <a:ext cx="1332300" cy="285000"/>
              </a:xfrm>
              <a:prstGeom prst="round1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Exchanging Value</a:t>
                </a:r>
                <a:endParaRPr sz="1200">
                  <a:solidFill>
                    <a:srgbClr val="FFFFFF"/>
                  </a:solidFill>
                </a:endParaRPr>
              </a:p>
            </p:txBody>
          </p:sp>
        </p:grpSp>
        <p:grpSp>
          <p:nvGrpSpPr>
            <p:cNvPr id="381" name="Google Shape;381;p31"/>
            <p:cNvGrpSpPr/>
            <p:nvPr/>
          </p:nvGrpSpPr>
          <p:grpSpPr>
            <a:xfrm>
              <a:off x="5210418" y="3768117"/>
              <a:ext cx="2194565" cy="1152116"/>
              <a:chOff x="4731075" y="3367427"/>
              <a:chExt cx="1332300" cy="914450"/>
            </a:xfrm>
          </p:grpSpPr>
          <p:sp>
            <p:nvSpPr>
              <p:cNvPr id="382" name="Google Shape;382;p31"/>
              <p:cNvSpPr/>
              <p:nvPr/>
            </p:nvSpPr>
            <p:spPr>
              <a:xfrm>
                <a:off x="4731075" y="3652177"/>
                <a:ext cx="1332300" cy="629700"/>
              </a:xfrm>
              <a:prstGeom prst="rect">
                <a:avLst/>
              </a:prstGeom>
              <a:solidFill>
                <a:srgbClr val="F6B26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Introduce to airport how the software works</a:t>
                </a:r>
                <a:endParaRPr sz="1100">
                  <a:solidFill>
                    <a:srgbClr val="FFFFFF"/>
                  </a:solidFill>
                </a:endParaRPr>
              </a:p>
            </p:txBody>
          </p:sp>
          <p:sp>
            <p:nvSpPr>
              <p:cNvPr id="383" name="Google Shape;383;p31"/>
              <p:cNvSpPr/>
              <p:nvPr/>
            </p:nvSpPr>
            <p:spPr>
              <a:xfrm>
                <a:off x="4731075" y="3367427"/>
                <a:ext cx="1332300" cy="285000"/>
              </a:xfrm>
              <a:prstGeom prst="round1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Communicating Value</a:t>
                </a:r>
                <a:endParaRPr sz="1200">
                  <a:solidFill>
                    <a:srgbClr val="FFFFFF"/>
                  </a:solidFill>
                </a:endParaRPr>
              </a:p>
            </p:txBody>
          </p:sp>
        </p:grpSp>
        <p:grpSp>
          <p:nvGrpSpPr>
            <p:cNvPr id="384" name="Google Shape;384;p31"/>
            <p:cNvGrpSpPr/>
            <p:nvPr/>
          </p:nvGrpSpPr>
          <p:grpSpPr>
            <a:xfrm>
              <a:off x="1702383" y="3768089"/>
              <a:ext cx="2194565" cy="1152156"/>
              <a:chOff x="2734175" y="3367177"/>
              <a:chExt cx="1332300" cy="914700"/>
            </a:xfrm>
          </p:grpSpPr>
          <p:sp>
            <p:nvSpPr>
              <p:cNvPr id="385" name="Google Shape;385;p31"/>
              <p:cNvSpPr/>
              <p:nvPr/>
            </p:nvSpPr>
            <p:spPr>
              <a:xfrm>
                <a:off x="2734175" y="3652177"/>
                <a:ext cx="1332300" cy="629700"/>
              </a:xfrm>
              <a:prstGeom prst="rect">
                <a:avLst/>
              </a:prstGeom>
              <a:solidFill>
                <a:srgbClr val="F6B26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Get the software to the airport</a:t>
                </a:r>
                <a:endParaRPr sz="1100">
                  <a:solidFill>
                    <a:srgbClr val="FFFFFF"/>
                  </a:solidFill>
                </a:endParaRPr>
              </a:p>
            </p:txBody>
          </p:sp>
          <p:sp>
            <p:nvSpPr>
              <p:cNvPr id="386" name="Google Shape;386;p31"/>
              <p:cNvSpPr/>
              <p:nvPr/>
            </p:nvSpPr>
            <p:spPr>
              <a:xfrm>
                <a:off x="2734175" y="3367177"/>
                <a:ext cx="1332300" cy="285000"/>
              </a:xfrm>
              <a:prstGeom prst="round1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Delivering value</a:t>
                </a:r>
                <a:endParaRPr sz="1200">
                  <a:solidFill>
                    <a:srgbClr val="FFFFFF"/>
                  </a:solidFill>
                </a:endParaRPr>
              </a:p>
            </p:txBody>
          </p:sp>
        </p:grpSp>
        <p:grpSp>
          <p:nvGrpSpPr>
            <p:cNvPr id="387" name="Google Shape;387;p31"/>
            <p:cNvGrpSpPr/>
            <p:nvPr/>
          </p:nvGrpSpPr>
          <p:grpSpPr>
            <a:xfrm>
              <a:off x="5662908" y="1790846"/>
              <a:ext cx="2194565" cy="1152156"/>
              <a:chOff x="5206575" y="2071477"/>
              <a:chExt cx="1332300" cy="914700"/>
            </a:xfrm>
          </p:grpSpPr>
          <p:sp>
            <p:nvSpPr>
              <p:cNvPr id="388" name="Google Shape;388;p31"/>
              <p:cNvSpPr/>
              <p:nvPr/>
            </p:nvSpPr>
            <p:spPr>
              <a:xfrm>
                <a:off x="5206575" y="2356477"/>
                <a:ext cx="1332300" cy="629700"/>
              </a:xfrm>
              <a:prstGeom prst="rect">
                <a:avLst/>
              </a:prstGeom>
              <a:solidFill>
                <a:srgbClr val="F6B26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Process to build our product - Real-time based analytics software</a:t>
                </a:r>
                <a:endParaRPr sz="1100">
                  <a:solidFill>
                    <a:srgbClr val="FFFFFF"/>
                  </a:solidFill>
                </a:endParaRPr>
              </a:p>
            </p:txBody>
          </p:sp>
          <p:sp>
            <p:nvSpPr>
              <p:cNvPr id="389" name="Google Shape;389;p31"/>
              <p:cNvSpPr/>
              <p:nvPr/>
            </p:nvSpPr>
            <p:spPr>
              <a:xfrm>
                <a:off x="5206575" y="2071477"/>
                <a:ext cx="1332300" cy="285000"/>
              </a:xfrm>
              <a:prstGeom prst="round1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Creating Value</a:t>
                </a:r>
                <a:endParaRPr sz="1200">
                  <a:solidFill>
                    <a:srgbClr val="FFFFFF"/>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1"/>
                                        <p:tgtEl>
                                          <p:spTgt spid="2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
                                        <p:tgtEl>
                                          <p:spTgt spid="371"/>
                                        </p:tgtEl>
                                      </p:cBhvr>
                                    </p:animEffect>
                                    <p:set>
                                      <p:cBhvr>
                                        <p:cTn id="15" dur="1" fill="hold">
                                          <p:stCondLst>
                                            <p:cond delay="0"/>
                                          </p:stCondLst>
                                        </p:cTn>
                                        <p:tgtEl>
                                          <p:spTgt spid="37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2"/>
                                        </p:tgtEl>
                                        <p:attrNameLst>
                                          <p:attrName>style.visibility</p:attrName>
                                        </p:attrNameLst>
                                      </p:cBhvr>
                                      <p:to>
                                        <p:strVal val="visible"/>
                                      </p:to>
                                    </p:set>
                                    <p:animEffect transition="in" filter="fade">
                                      <p:cBhvr>
                                        <p:cTn id="18" dur="1"/>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2"/>
          <p:cNvSpPr txBox="1">
            <a:spLocks noGrp="1"/>
          </p:cNvSpPr>
          <p:nvPr>
            <p:ph type="title" idx="2"/>
          </p:nvPr>
        </p:nvSpPr>
        <p:spPr>
          <a:xfrm flipH="1">
            <a:off x="555775" y="690975"/>
            <a:ext cx="5290800" cy="3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Connectivity(Usage of Signals)</a:t>
            </a:r>
            <a:endParaRPr sz="2400"/>
          </a:p>
        </p:txBody>
      </p:sp>
      <p:grpSp>
        <p:nvGrpSpPr>
          <p:cNvPr id="395" name="Google Shape;395;p32"/>
          <p:cNvGrpSpPr/>
          <p:nvPr/>
        </p:nvGrpSpPr>
        <p:grpSpPr>
          <a:xfrm>
            <a:off x="973449" y="3385947"/>
            <a:ext cx="7014324" cy="643500"/>
            <a:chOff x="1593000" y="2322568"/>
            <a:chExt cx="5957975" cy="643500"/>
          </a:xfrm>
        </p:grpSpPr>
        <p:sp>
          <p:nvSpPr>
            <p:cNvPr id="396" name="Google Shape;396;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flipH="1">
              <a:off x="2283025" y="2322575"/>
              <a:ext cx="1844400" cy="6426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rot="-5400000">
              <a:off x="3501574" y="1934671"/>
              <a:ext cx="643356" cy="1419149"/>
            </a:xfrm>
            <a:prstGeom prst="flowChartOffpageConnector">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2342625" y="2399951"/>
              <a:ext cx="1940700" cy="4959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Enterprise Capabilities</a:t>
              </a:r>
              <a:endParaRPr sz="1000">
                <a:solidFill>
                  <a:srgbClr val="FFFFFF"/>
                </a:solidFill>
                <a:latin typeface="Roboto"/>
                <a:ea typeface="Roboto"/>
                <a:cs typeface="Roboto"/>
                <a:sym typeface="Roboto"/>
              </a:endParaRPr>
            </a:p>
          </p:txBody>
        </p:sp>
        <p:sp>
          <p:nvSpPr>
            <p:cNvPr id="400" name="Google Shape;400;p32"/>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1593000" y="2322575"/>
              <a:ext cx="690000" cy="642600"/>
            </a:xfrm>
            <a:prstGeom prst="rect">
              <a:avLst/>
            </a:prstGeom>
            <a:solidFill>
              <a:srgbClr val="B4A7D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402" name="Google Shape;402;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8E7CC3"/>
                  </a:solidFill>
                  <a:latin typeface="Roboto"/>
                  <a:ea typeface="Roboto"/>
                  <a:cs typeface="Roboto"/>
                  <a:sym typeface="Roboto"/>
                </a:rPr>
                <a:t>     Signal: Mobility of employees</a:t>
              </a:r>
              <a:endParaRPr sz="1000">
                <a:solidFill>
                  <a:srgbClr val="8E7CC3"/>
                </a:solidFill>
                <a:latin typeface="Roboto"/>
                <a:ea typeface="Roboto"/>
                <a:cs typeface="Roboto"/>
                <a:sym typeface="Roboto"/>
              </a:endParaRPr>
            </a:p>
            <a:p>
              <a:pPr marL="457200" lvl="0" indent="-292100" algn="l" rtl="0">
                <a:lnSpc>
                  <a:spcPct val="115000"/>
                </a:lnSpc>
                <a:spcBef>
                  <a:spcPts val="0"/>
                </a:spcBef>
                <a:spcAft>
                  <a:spcPts val="0"/>
                </a:spcAft>
                <a:buClr>
                  <a:srgbClr val="8E7CC3"/>
                </a:buClr>
                <a:buSzPts val="1000"/>
                <a:buFont typeface="Roboto"/>
                <a:buChar char="●"/>
              </a:pPr>
              <a:r>
                <a:rPr lang="en" sz="1000">
                  <a:solidFill>
                    <a:srgbClr val="8E7CC3"/>
                  </a:solidFill>
                  <a:latin typeface="Roboto"/>
                  <a:ea typeface="Roboto"/>
                  <a:cs typeface="Roboto"/>
                  <a:sym typeface="Roboto"/>
                </a:rPr>
                <a:t>Improved technologies in staff planning</a:t>
              </a:r>
              <a:endParaRPr sz="1000">
                <a:solidFill>
                  <a:srgbClr val="8E7CC3"/>
                </a:solidFill>
                <a:latin typeface="Roboto"/>
                <a:ea typeface="Roboto"/>
                <a:cs typeface="Roboto"/>
                <a:sym typeface="Roboto"/>
              </a:endParaRPr>
            </a:p>
          </p:txBody>
        </p:sp>
      </p:grpSp>
      <p:grpSp>
        <p:nvGrpSpPr>
          <p:cNvPr id="403" name="Google Shape;403;p32"/>
          <p:cNvGrpSpPr/>
          <p:nvPr/>
        </p:nvGrpSpPr>
        <p:grpSpPr>
          <a:xfrm>
            <a:off x="971358" y="2742460"/>
            <a:ext cx="7014411" cy="643500"/>
            <a:chOff x="1593000" y="2322568"/>
            <a:chExt cx="5958049" cy="643500"/>
          </a:xfrm>
        </p:grpSpPr>
        <p:sp>
          <p:nvSpPr>
            <p:cNvPr id="404" name="Google Shape;404;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flipH="1">
              <a:off x="2283025" y="2322575"/>
              <a:ext cx="1844400" cy="6426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rot="-5400000">
              <a:off x="3501574" y="1934671"/>
              <a:ext cx="643356" cy="1419149"/>
            </a:xfrm>
            <a:prstGeom prst="flowChartOffpageConnector">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342625" y="2399951"/>
              <a:ext cx="1940700" cy="4959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Enterprise Performance	</a:t>
              </a:r>
              <a:endParaRPr sz="1000">
                <a:solidFill>
                  <a:srgbClr val="FFFFFF"/>
                </a:solidFill>
                <a:latin typeface="Roboto"/>
                <a:ea typeface="Roboto"/>
                <a:cs typeface="Roboto"/>
                <a:sym typeface="Roboto"/>
              </a:endParaRPr>
            </a:p>
          </p:txBody>
        </p:sp>
        <p:sp>
          <p:nvSpPr>
            <p:cNvPr id="408" name="Google Shape;408;p32"/>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593000" y="2322575"/>
              <a:ext cx="690000" cy="642600"/>
            </a:xfrm>
            <a:prstGeom prst="rect">
              <a:avLst/>
            </a:prstGeom>
            <a:solidFill>
              <a:srgbClr val="B4A7D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410" name="Google Shape;410;p32"/>
            <p:cNvSpPr/>
            <p:nvPr/>
          </p:nvSpPr>
          <p:spPr>
            <a:xfrm>
              <a:off x="4387849" y="2323748"/>
              <a:ext cx="3163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8E7CC3"/>
                  </a:solidFill>
                  <a:latin typeface="Roboto"/>
                  <a:ea typeface="Roboto"/>
                  <a:cs typeface="Roboto"/>
                  <a:sym typeface="Roboto"/>
                </a:rPr>
                <a:t>     Signal: Financial Statement</a:t>
              </a:r>
              <a:endParaRPr sz="1000">
                <a:solidFill>
                  <a:srgbClr val="8E7CC3"/>
                </a:solidFill>
                <a:latin typeface="Roboto"/>
                <a:ea typeface="Roboto"/>
                <a:cs typeface="Roboto"/>
                <a:sym typeface="Roboto"/>
              </a:endParaRPr>
            </a:p>
            <a:p>
              <a:pPr marL="457200" lvl="0" indent="-292100" algn="l" rtl="0">
                <a:lnSpc>
                  <a:spcPct val="115000"/>
                </a:lnSpc>
                <a:spcBef>
                  <a:spcPts val="0"/>
                </a:spcBef>
                <a:spcAft>
                  <a:spcPts val="0"/>
                </a:spcAft>
                <a:buClr>
                  <a:srgbClr val="8E7CC3"/>
                </a:buClr>
                <a:buSzPts val="1000"/>
                <a:buFont typeface="Roboto"/>
                <a:buChar char="●"/>
              </a:pPr>
              <a:r>
                <a:rPr lang="en" sz="1000">
                  <a:solidFill>
                    <a:srgbClr val="8E7CC3"/>
                  </a:solidFill>
                  <a:latin typeface="Roboto"/>
                  <a:ea typeface="Roboto"/>
                  <a:cs typeface="Roboto"/>
                  <a:sym typeface="Roboto"/>
                </a:rPr>
                <a:t>Higher return due to good arrangement of resources</a:t>
              </a:r>
              <a:endParaRPr sz="1000">
                <a:solidFill>
                  <a:srgbClr val="8E7CC3"/>
                </a:solidFill>
                <a:latin typeface="Roboto"/>
                <a:ea typeface="Roboto"/>
                <a:cs typeface="Roboto"/>
                <a:sym typeface="Roboto"/>
              </a:endParaRPr>
            </a:p>
          </p:txBody>
        </p:sp>
      </p:grpSp>
      <p:grpSp>
        <p:nvGrpSpPr>
          <p:cNvPr id="411" name="Google Shape;411;p32"/>
          <p:cNvGrpSpPr/>
          <p:nvPr/>
        </p:nvGrpSpPr>
        <p:grpSpPr>
          <a:xfrm>
            <a:off x="970771" y="2098972"/>
            <a:ext cx="7014324" cy="643500"/>
            <a:chOff x="1593000" y="2322568"/>
            <a:chExt cx="5957975" cy="643500"/>
          </a:xfrm>
        </p:grpSpPr>
        <p:sp>
          <p:nvSpPr>
            <p:cNvPr id="412" name="Google Shape;412;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flipH="1">
              <a:off x="2283025" y="2322575"/>
              <a:ext cx="1844400" cy="6426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rot="-5400000">
              <a:off x="3501574" y="1934671"/>
              <a:ext cx="643356" cy="1419149"/>
            </a:xfrm>
            <a:prstGeom prst="flowChartOffpageConnector">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342625" y="2399951"/>
              <a:ext cx="1940700" cy="4959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Ecosystem Dynamics	</a:t>
              </a:r>
              <a:endParaRPr sz="1000">
                <a:solidFill>
                  <a:srgbClr val="FFFFFF"/>
                </a:solidFill>
                <a:latin typeface="Roboto"/>
                <a:ea typeface="Roboto"/>
                <a:cs typeface="Roboto"/>
                <a:sym typeface="Roboto"/>
              </a:endParaRPr>
            </a:p>
          </p:txBody>
        </p:sp>
        <p:sp>
          <p:nvSpPr>
            <p:cNvPr id="416" name="Google Shape;416;p32"/>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1593000" y="2322575"/>
              <a:ext cx="690000" cy="642600"/>
            </a:xfrm>
            <a:prstGeom prst="rect">
              <a:avLst/>
            </a:prstGeom>
            <a:solidFill>
              <a:srgbClr val="B4A7D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18" name="Google Shape;418;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800">
                <a:solidFill>
                  <a:srgbClr val="8E7CC3"/>
                </a:solidFill>
                <a:latin typeface="Roboto"/>
                <a:ea typeface="Roboto"/>
                <a:cs typeface="Roboto"/>
                <a:sym typeface="Roboto"/>
              </a:endParaRPr>
            </a:p>
            <a:p>
              <a:pPr marL="0" lvl="0" indent="0" algn="l" rtl="0">
                <a:lnSpc>
                  <a:spcPct val="115000"/>
                </a:lnSpc>
                <a:spcBef>
                  <a:spcPts val="0"/>
                </a:spcBef>
                <a:spcAft>
                  <a:spcPts val="0"/>
                </a:spcAft>
                <a:buNone/>
              </a:pPr>
              <a:r>
                <a:rPr lang="en" sz="1000">
                  <a:solidFill>
                    <a:srgbClr val="8E7CC3"/>
                  </a:solidFill>
                  <a:latin typeface="Roboto"/>
                  <a:ea typeface="Roboto"/>
                  <a:cs typeface="Roboto"/>
                  <a:sym typeface="Roboto"/>
                </a:rPr>
                <a:t>     Signal: Criminal rate</a:t>
              </a:r>
              <a:endParaRPr sz="1000">
                <a:solidFill>
                  <a:srgbClr val="8E7CC3"/>
                </a:solidFill>
                <a:latin typeface="Roboto"/>
                <a:ea typeface="Roboto"/>
                <a:cs typeface="Roboto"/>
                <a:sym typeface="Roboto"/>
              </a:endParaRPr>
            </a:p>
            <a:p>
              <a:pPr marL="457200" lvl="0" indent="-292100" algn="l" rtl="0">
                <a:lnSpc>
                  <a:spcPct val="115000"/>
                </a:lnSpc>
                <a:spcBef>
                  <a:spcPts val="0"/>
                </a:spcBef>
                <a:spcAft>
                  <a:spcPts val="0"/>
                </a:spcAft>
                <a:buClr>
                  <a:srgbClr val="8E7CC3"/>
                </a:buClr>
                <a:buSzPts val="1000"/>
                <a:buFont typeface="Roboto"/>
                <a:buChar char="●"/>
              </a:pPr>
              <a:r>
                <a:rPr lang="en" sz="1000">
                  <a:solidFill>
                    <a:srgbClr val="8E7CC3"/>
                  </a:solidFill>
                  <a:latin typeface="Roboto"/>
                  <a:ea typeface="Roboto"/>
                  <a:cs typeface="Roboto"/>
                  <a:sym typeface="Roboto"/>
                </a:rPr>
                <a:t>Optimized security department</a:t>
              </a:r>
              <a:endParaRPr sz="1000">
                <a:solidFill>
                  <a:srgbClr val="8E7CC3"/>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8E7CC3"/>
                </a:solidFill>
                <a:latin typeface="Roboto"/>
                <a:ea typeface="Roboto"/>
                <a:cs typeface="Roboto"/>
                <a:sym typeface="Roboto"/>
              </a:endParaRPr>
            </a:p>
          </p:txBody>
        </p:sp>
      </p:grpSp>
      <p:grpSp>
        <p:nvGrpSpPr>
          <p:cNvPr id="419" name="Google Shape;419;p32"/>
          <p:cNvGrpSpPr/>
          <p:nvPr/>
        </p:nvGrpSpPr>
        <p:grpSpPr>
          <a:xfrm>
            <a:off x="973558" y="1455467"/>
            <a:ext cx="7014324" cy="643500"/>
            <a:chOff x="1593000" y="2322568"/>
            <a:chExt cx="5957975" cy="643500"/>
          </a:xfrm>
        </p:grpSpPr>
        <p:sp>
          <p:nvSpPr>
            <p:cNvPr id="420" name="Google Shape;420;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flipH="1">
              <a:off x="2283025" y="2322575"/>
              <a:ext cx="1844400" cy="6426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rot="-5400000">
              <a:off x="3501574" y="1934671"/>
              <a:ext cx="643356" cy="1419149"/>
            </a:xfrm>
            <a:prstGeom prst="flowChartOffpageConnector">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2342625" y="2399951"/>
              <a:ext cx="1940700" cy="4959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Direct Market Dynamics</a:t>
              </a:r>
              <a:endParaRPr sz="1000">
                <a:solidFill>
                  <a:srgbClr val="FFFFFF"/>
                </a:solidFill>
                <a:latin typeface="Roboto"/>
                <a:ea typeface="Roboto"/>
                <a:cs typeface="Roboto"/>
                <a:sym typeface="Roboto"/>
              </a:endParaRPr>
            </a:p>
          </p:txBody>
        </p:sp>
        <p:sp>
          <p:nvSpPr>
            <p:cNvPr id="424" name="Google Shape;424;p32"/>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593000" y="2322575"/>
              <a:ext cx="690000" cy="642600"/>
            </a:xfrm>
            <a:prstGeom prst="rect">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426" name="Google Shape;426;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8E7CC3"/>
                  </a:solidFill>
                  <a:latin typeface="Roboto"/>
                  <a:ea typeface="Roboto"/>
                  <a:cs typeface="Roboto"/>
                  <a:sym typeface="Roboto"/>
                </a:rPr>
                <a:t>     Signal: Rivalry operational data</a:t>
              </a:r>
              <a:endParaRPr sz="1000">
                <a:solidFill>
                  <a:srgbClr val="8E7CC3"/>
                </a:solidFill>
                <a:latin typeface="Roboto"/>
                <a:ea typeface="Roboto"/>
                <a:cs typeface="Roboto"/>
                <a:sym typeface="Roboto"/>
              </a:endParaRPr>
            </a:p>
            <a:p>
              <a:pPr marL="457200" lvl="0" indent="-292100" algn="l" rtl="0">
                <a:lnSpc>
                  <a:spcPct val="115000"/>
                </a:lnSpc>
                <a:spcBef>
                  <a:spcPts val="0"/>
                </a:spcBef>
                <a:spcAft>
                  <a:spcPts val="0"/>
                </a:spcAft>
                <a:buClr>
                  <a:srgbClr val="8E7CC3"/>
                </a:buClr>
                <a:buSzPts val="1000"/>
                <a:buFont typeface="Roboto"/>
                <a:buChar char="●"/>
              </a:pPr>
              <a:r>
                <a:rPr lang="en" sz="1000">
                  <a:solidFill>
                    <a:srgbClr val="8E7CC3"/>
                  </a:solidFill>
                  <a:latin typeface="Roboto"/>
                  <a:ea typeface="Roboto"/>
                  <a:cs typeface="Roboto"/>
                  <a:sym typeface="Roboto"/>
                </a:rPr>
                <a:t>Compare efficiency with rivalry</a:t>
              </a:r>
              <a:endParaRPr sz="1000">
                <a:solidFill>
                  <a:srgbClr val="8E7CC3"/>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3"/>
          <p:cNvSpPr txBox="1">
            <a:spLocks noGrp="1"/>
          </p:cNvSpPr>
          <p:nvPr>
            <p:ph type="ctrTitle" idx="4294967295"/>
          </p:nvPr>
        </p:nvSpPr>
        <p:spPr>
          <a:xfrm>
            <a:off x="3047250" y="348325"/>
            <a:ext cx="3049500" cy="94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t>Technical Approach</a:t>
            </a:r>
            <a:endParaRPr/>
          </a:p>
        </p:txBody>
      </p:sp>
      <p:sp>
        <p:nvSpPr>
          <p:cNvPr id="432" name="Google Shape;432;p33"/>
          <p:cNvSpPr txBox="1"/>
          <p:nvPr/>
        </p:nvSpPr>
        <p:spPr>
          <a:xfrm>
            <a:off x="497650" y="795925"/>
            <a:ext cx="8403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Data processing</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filter the passengers’ data</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find out where is the security checkpoints location</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find out how many passengers arrive per 30 mins </a:t>
            </a:r>
            <a:endParaRPr sz="1800">
              <a:latin typeface="Roboto Condensed Light"/>
              <a:ea typeface="Roboto Condensed Light"/>
              <a:cs typeface="Roboto Condensed Light"/>
              <a:sym typeface="Roboto Condensed Light"/>
            </a:endParaRPr>
          </a:p>
          <a:p>
            <a:pPr marL="457200" marR="0" lvl="0"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Modeling</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Arena model is built to analyze how many screening lines we need                                                              based on passengers’ inter-arrival time</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real-time modeling with machine learning technique</a:t>
            </a:r>
            <a:endParaRPr sz="1800">
              <a:latin typeface="Roboto Condensed Light"/>
              <a:ea typeface="Roboto Condensed Light"/>
              <a:cs typeface="Roboto Condensed Light"/>
              <a:sym typeface="Roboto Condensed Light"/>
            </a:endParaRPr>
          </a:p>
          <a:p>
            <a:pPr marL="914400" marR="0" lvl="1" indent="-342900" algn="l" rtl="0">
              <a:lnSpc>
                <a:spcPct val="150000"/>
              </a:lnSpc>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interactive user interface</a:t>
            </a:r>
            <a:endParaRPr sz="1800">
              <a:latin typeface="Roboto Condensed Light"/>
              <a:ea typeface="Roboto Condensed Light"/>
              <a:cs typeface="Roboto Condensed Light"/>
              <a:sym typeface="Roboto Condensed Light"/>
            </a:endParaRPr>
          </a:p>
        </p:txBody>
      </p:sp>
      <p:pic>
        <p:nvPicPr>
          <p:cNvPr id="433" name="Google Shape;433;p33"/>
          <p:cNvPicPr preferRelativeResize="0"/>
          <p:nvPr/>
        </p:nvPicPr>
        <p:blipFill rotWithShape="1">
          <a:blip r:embed="rId3">
            <a:alphaModFix/>
          </a:blip>
          <a:srcRect t="39532" b="17015"/>
          <a:stretch/>
        </p:blipFill>
        <p:spPr>
          <a:xfrm>
            <a:off x="6078900" y="1485050"/>
            <a:ext cx="1678912" cy="512800"/>
          </a:xfrm>
          <a:prstGeom prst="rect">
            <a:avLst/>
          </a:prstGeom>
          <a:noFill/>
          <a:ln>
            <a:noFill/>
          </a:ln>
        </p:spPr>
      </p:pic>
      <p:pic>
        <p:nvPicPr>
          <p:cNvPr id="434" name="Google Shape;434;p33"/>
          <p:cNvPicPr preferRelativeResize="0"/>
          <p:nvPr/>
        </p:nvPicPr>
        <p:blipFill>
          <a:blip r:embed="rId4">
            <a:alphaModFix/>
          </a:blip>
          <a:stretch>
            <a:fillRect/>
          </a:stretch>
        </p:blipFill>
        <p:spPr>
          <a:xfrm>
            <a:off x="4114350" y="1178300"/>
            <a:ext cx="512800" cy="512800"/>
          </a:xfrm>
          <a:prstGeom prst="rect">
            <a:avLst/>
          </a:prstGeom>
          <a:noFill/>
          <a:ln>
            <a:noFill/>
          </a:ln>
        </p:spPr>
      </p:pic>
      <p:pic>
        <p:nvPicPr>
          <p:cNvPr id="435" name="Google Shape;435;p33"/>
          <p:cNvPicPr preferRelativeResize="0"/>
          <p:nvPr/>
        </p:nvPicPr>
        <p:blipFill>
          <a:blip r:embed="rId4">
            <a:alphaModFix/>
          </a:blip>
          <a:stretch>
            <a:fillRect/>
          </a:stretch>
        </p:blipFill>
        <p:spPr>
          <a:xfrm>
            <a:off x="6661950" y="3682475"/>
            <a:ext cx="512800" cy="512800"/>
          </a:xfrm>
          <a:prstGeom prst="rect">
            <a:avLst/>
          </a:prstGeom>
          <a:noFill/>
          <a:ln>
            <a:noFill/>
          </a:ln>
        </p:spPr>
      </p:pic>
      <p:pic>
        <p:nvPicPr>
          <p:cNvPr id="436" name="Google Shape;436;p33"/>
          <p:cNvPicPr preferRelativeResize="0"/>
          <p:nvPr/>
        </p:nvPicPr>
        <p:blipFill>
          <a:blip r:embed="rId5">
            <a:alphaModFix/>
          </a:blip>
          <a:stretch>
            <a:fillRect/>
          </a:stretch>
        </p:blipFill>
        <p:spPr>
          <a:xfrm>
            <a:off x="5083037" y="3323713"/>
            <a:ext cx="1656650" cy="358775"/>
          </a:xfrm>
          <a:prstGeom prst="rect">
            <a:avLst/>
          </a:prstGeom>
          <a:noFill/>
          <a:ln>
            <a:noFill/>
          </a:ln>
        </p:spPr>
      </p:pic>
      <p:pic>
        <p:nvPicPr>
          <p:cNvPr id="437" name="Google Shape;437;p33"/>
          <p:cNvPicPr preferRelativeResize="0"/>
          <p:nvPr/>
        </p:nvPicPr>
        <p:blipFill>
          <a:blip r:embed="rId4">
            <a:alphaModFix/>
          </a:blip>
          <a:stretch>
            <a:fillRect/>
          </a:stretch>
        </p:blipFill>
        <p:spPr>
          <a:xfrm>
            <a:off x="6034350" y="2074025"/>
            <a:ext cx="512800" cy="512800"/>
          </a:xfrm>
          <a:prstGeom prst="rect">
            <a:avLst/>
          </a:prstGeom>
          <a:noFill/>
          <a:ln>
            <a:noFill/>
          </a:ln>
        </p:spPr>
      </p:pic>
      <p:pic>
        <p:nvPicPr>
          <p:cNvPr id="438" name="Google Shape;438;p33"/>
          <p:cNvPicPr preferRelativeResize="0"/>
          <p:nvPr/>
        </p:nvPicPr>
        <p:blipFill>
          <a:blip r:embed="rId6">
            <a:alphaModFix/>
          </a:blip>
          <a:stretch>
            <a:fillRect/>
          </a:stretch>
        </p:blipFill>
        <p:spPr>
          <a:xfrm>
            <a:off x="3988400" y="4109625"/>
            <a:ext cx="552825" cy="552825"/>
          </a:xfrm>
          <a:prstGeom prst="rect">
            <a:avLst/>
          </a:prstGeom>
          <a:noFill/>
          <a:ln>
            <a:noFill/>
          </a:ln>
        </p:spPr>
      </p:pic>
      <p:pic>
        <p:nvPicPr>
          <p:cNvPr id="439" name="Google Shape;439;p33"/>
          <p:cNvPicPr preferRelativeResize="0"/>
          <p:nvPr/>
        </p:nvPicPr>
        <p:blipFill>
          <a:blip r:embed="rId7">
            <a:alphaModFix/>
          </a:blip>
          <a:stretch>
            <a:fillRect/>
          </a:stretch>
        </p:blipFill>
        <p:spPr>
          <a:xfrm>
            <a:off x="4998310" y="4150200"/>
            <a:ext cx="1166690" cy="467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4"/>
          <p:cNvSpPr txBox="1"/>
          <p:nvPr/>
        </p:nvSpPr>
        <p:spPr>
          <a:xfrm>
            <a:off x="353250" y="2930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000000"/>
              </a:solidFill>
            </a:endParaRPr>
          </a:p>
        </p:txBody>
      </p:sp>
      <p:pic>
        <p:nvPicPr>
          <p:cNvPr id="445" name="Google Shape;445;p34"/>
          <p:cNvPicPr preferRelativeResize="0"/>
          <p:nvPr/>
        </p:nvPicPr>
        <p:blipFill>
          <a:blip r:embed="rId3">
            <a:alphaModFix/>
          </a:blip>
          <a:stretch>
            <a:fillRect/>
          </a:stretch>
        </p:blipFill>
        <p:spPr>
          <a:xfrm rot="8">
            <a:off x="1091200" y="1152483"/>
            <a:ext cx="6880476" cy="3799784"/>
          </a:xfrm>
          <a:prstGeom prst="rect">
            <a:avLst/>
          </a:prstGeom>
          <a:noFill/>
          <a:ln>
            <a:noFill/>
          </a:ln>
        </p:spPr>
      </p:pic>
      <p:sp>
        <p:nvSpPr>
          <p:cNvPr id="446" name="Google Shape;446;p34"/>
          <p:cNvSpPr/>
          <p:nvPr/>
        </p:nvSpPr>
        <p:spPr>
          <a:xfrm>
            <a:off x="2265625" y="1590100"/>
            <a:ext cx="1234950" cy="1298625"/>
          </a:xfrm>
          <a:custGeom>
            <a:avLst/>
            <a:gdLst/>
            <a:ahLst/>
            <a:cxnLst/>
            <a:rect l="l" t="t" r="r" b="b"/>
            <a:pathLst>
              <a:path w="49398" h="51945" extrusionOk="0">
                <a:moveTo>
                  <a:pt x="0" y="22408"/>
                </a:moveTo>
                <a:lnTo>
                  <a:pt x="28519" y="51945"/>
                </a:lnTo>
                <a:lnTo>
                  <a:pt x="49398" y="34630"/>
                </a:lnTo>
                <a:lnTo>
                  <a:pt x="29537" y="0"/>
                </a:lnTo>
                <a:close/>
              </a:path>
            </a:pathLst>
          </a:custGeom>
          <a:noFill/>
          <a:ln w="38100" cap="flat" cmpd="sng">
            <a:solidFill>
              <a:schemeClr val="dk1"/>
            </a:solidFill>
            <a:prstDash val="solid"/>
            <a:round/>
            <a:headEnd type="none" w="med" len="med"/>
            <a:tailEnd type="none" w="med" len="med"/>
          </a:ln>
        </p:spPr>
      </p:sp>
      <p:sp>
        <p:nvSpPr>
          <p:cNvPr id="447" name="Google Shape;447;p34"/>
          <p:cNvSpPr/>
          <p:nvPr/>
        </p:nvSpPr>
        <p:spPr>
          <a:xfrm>
            <a:off x="5743200" y="1717225"/>
            <a:ext cx="1158550" cy="1222225"/>
          </a:xfrm>
          <a:custGeom>
            <a:avLst/>
            <a:gdLst/>
            <a:ahLst/>
            <a:cxnLst/>
            <a:rect l="l" t="t" r="r" b="b"/>
            <a:pathLst>
              <a:path w="46342" h="48889" extrusionOk="0">
                <a:moveTo>
                  <a:pt x="0" y="34630"/>
                </a:moveTo>
                <a:lnTo>
                  <a:pt x="18333" y="48889"/>
                </a:lnTo>
                <a:lnTo>
                  <a:pt x="46342" y="20371"/>
                </a:lnTo>
                <a:lnTo>
                  <a:pt x="17824" y="0"/>
                </a:lnTo>
                <a:close/>
              </a:path>
            </a:pathLst>
          </a:custGeom>
          <a:noFill/>
          <a:ln w="38100" cap="flat" cmpd="sng">
            <a:solidFill>
              <a:srgbClr val="E06666"/>
            </a:solidFill>
            <a:prstDash val="solid"/>
            <a:round/>
            <a:headEnd type="none" w="med" len="med"/>
            <a:tailEnd type="none" w="med" len="med"/>
          </a:ln>
        </p:spPr>
      </p:sp>
      <p:sp>
        <p:nvSpPr>
          <p:cNvPr id="448" name="Google Shape;448;p34"/>
          <p:cNvSpPr txBox="1"/>
          <p:nvPr/>
        </p:nvSpPr>
        <p:spPr>
          <a:xfrm>
            <a:off x="6756250" y="684900"/>
            <a:ext cx="2373900" cy="355200"/>
          </a:xfrm>
          <a:prstGeom prst="rect">
            <a:avLst/>
          </a:prstGeom>
          <a:solidFill>
            <a:srgbClr val="E0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Domestic Security Checkpoint</a:t>
            </a:r>
            <a:endParaRPr b="1">
              <a:solidFill>
                <a:schemeClr val="dk1"/>
              </a:solidFill>
              <a:latin typeface="Roboto Condensed"/>
              <a:ea typeface="Roboto Condensed"/>
              <a:cs typeface="Roboto Condensed"/>
              <a:sym typeface="Roboto Condensed"/>
            </a:endParaRPr>
          </a:p>
        </p:txBody>
      </p:sp>
      <p:sp>
        <p:nvSpPr>
          <p:cNvPr id="449" name="Google Shape;449;p34"/>
          <p:cNvSpPr txBox="1"/>
          <p:nvPr/>
        </p:nvSpPr>
        <p:spPr>
          <a:xfrm>
            <a:off x="48450" y="608700"/>
            <a:ext cx="26193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International Security Checkpoint</a:t>
            </a:r>
            <a:endParaRPr b="1">
              <a:solidFill>
                <a:schemeClr val="dk1"/>
              </a:solidFill>
              <a:latin typeface="Roboto Condensed"/>
              <a:ea typeface="Roboto Condensed"/>
              <a:cs typeface="Roboto Condensed"/>
              <a:sym typeface="Roboto Condensed"/>
            </a:endParaRPr>
          </a:p>
        </p:txBody>
      </p:sp>
      <p:sp>
        <p:nvSpPr>
          <p:cNvPr id="450" name="Google Shape;450;p34"/>
          <p:cNvSpPr txBox="1">
            <a:spLocks noGrp="1"/>
          </p:cNvSpPr>
          <p:nvPr>
            <p:ph type="ctrTitle" idx="4294967295"/>
          </p:nvPr>
        </p:nvSpPr>
        <p:spPr>
          <a:xfrm>
            <a:off x="3406700" y="138900"/>
            <a:ext cx="2373900" cy="54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t>Data Selection</a:t>
            </a:r>
            <a:endParaRPr sz="2400"/>
          </a:p>
        </p:txBody>
      </p:sp>
      <p:cxnSp>
        <p:nvCxnSpPr>
          <p:cNvPr id="451" name="Google Shape;451;p34"/>
          <p:cNvCxnSpPr/>
          <p:nvPr/>
        </p:nvCxnSpPr>
        <p:spPr>
          <a:xfrm>
            <a:off x="1211597" y="963900"/>
            <a:ext cx="1426200" cy="902700"/>
          </a:xfrm>
          <a:prstGeom prst="straightConnector1">
            <a:avLst/>
          </a:prstGeom>
          <a:noFill/>
          <a:ln w="28575" cap="flat" cmpd="sng">
            <a:solidFill>
              <a:schemeClr val="dk1"/>
            </a:solidFill>
            <a:prstDash val="solid"/>
            <a:round/>
            <a:headEnd type="none" w="med" len="med"/>
            <a:tailEnd type="none" w="med" len="med"/>
          </a:ln>
        </p:spPr>
      </p:cxnSp>
      <p:cxnSp>
        <p:nvCxnSpPr>
          <p:cNvPr id="452" name="Google Shape;452;p34"/>
          <p:cNvCxnSpPr/>
          <p:nvPr/>
        </p:nvCxnSpPr>
        <p:spPr>
          <a:xfrm rot="10800000" flipH="1">
            <a:off x="6532450" y="963900"/>
            <a:ext cx="1414500" cy="1024500"/>
          </a:xfrm>
          <a:prstGeom prst="straightConnector1">
            <a:avLst/>
          </a:prstGeom>
          <a:noFill/>
          <a:ln w="28575" cap="flat" cmpd="sng">
            <a:solidFill>
              <a:srgbClr val="E06666"/>
            </a:solidFill>
            <a:prstDash val="solid"/>
            <a:round/>
            <a:headEnd type="none" w="med" len="med"/>
            <a:tailEnd type="none" w="med" len="med"/>
          </a:ln>
        </p:spPr>
      </p:cxnSp>
      <p:sp>
        <p:nvSpPr>
          <p:cNvPr id="453" name="Google Shape;453;p34"/>
          <p:cNvSpPr txBox="1"/>
          <p:nvPr/>
        </p:nvSpPr>
        <p:spPr>
          <a:xfrm>
            <a:off x="3304638" y="3356325"/>
            <a:ext cx="2534700" cy="793500"/>
          </a:xfrm>
          <a:prstGeom prst="rect">
            <a:avLst/>
          </a:prstGeom>
          <a:solidFill>
            <a:srgbClr val="E0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Domestic Geographic field:</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Lat:  -22.814515 to -22.814147</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Lng: -43.247567 to -43.247118</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solidFill>
                <a:schemeClr val="dk1"/>
              </a:solidFill>
            </a:endParaRPr>
          </a:p>
        </p:txBody>
      </p:sp>
      <p:sp>
        <p:nvSpPr>
          <p:cNvPr id="454" name="Google Shape;454;p34"/>
          <p:cNvSpPr txBox="1"/>
          <p:nvPr/>
        </p:nvSpPr>
        <p:spPr>
          <a:xfrm>
            <a:off x="6680050" y="1798075"/>
            <a:ext cx="23031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latin typeface="Roboto Condensed"/>
                <a:ea typeface="Roboto Condensed"/>
                <a:cs typeface="Roboto Condensed"/>
                <a:sym typeface="Roboto Condensed"/>
              </a:rPr>
              <a:t>9 Security Lines</a:t>
            </a:r>
            <a:endParaRPr b="1">
              <a:solidFill>
                <a:srgbClr val="E06666"/>
              </a:solidFill>
              <a:latin typeface="Roboto Condensed"/>
              <a:ea typeface="Roboto Condensed"/>
              <a:cs typeface="Roboto Condensed"/>
              <a:sym typeface="Roboto Condensed"/>
            </a:endParaRPr>
          </a:p>
        </p:txBody>
      </p:sp>
      <p:sp>
        <p:nvSpPr>
          <p:cNvPr id="455" name="Google Shape;455;p34"/>
          <p:cNvSpPr txBox="1"/>
          <p:nvPr/>
        </p:nvSpPr>
        <p:spPr>
          <a:xfrm>
            <a:off x="265450" y="93700"/>
            <a:ext cx="2868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Dataset Before Arena Model:</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p:txBody>
      </p:sp>
      <p:pic>
        <p:nvPicPr>
          <p:cNvPr id="456" name="Google Shape;456;p34"/>
          <p:cNvPicPr preferRelativeResize="0"/>
          <p:nvPr/>
        </p:nvPicPr>
        <p:blipFill>
          <a:blip r:embed="rId4">
            <a:alphaModFix/>
          </a:blip>
          <a:stretch>
            <a:fillRect/>
          </a:stretch>
        </p:blipFill>
        <p:spPr>
          <a:xfrm>
            <a:off x="3266175" y="93700"/>
            <a:ext cx="1761000" cy="4956101"/>
          </a:xfrm>
          <a:prstGeom prst="rect">
            <a:avLst/>
          </a:prstGeom>
          <a:noFill/>
          <a:ln>
            <a:noFill/>
          </a:ln>
        </p:spPr>
      </p:pic>
      <p:sp>
        <p:nvSpPr>
          <p:cNvPr id="457" name="Google Shape;457;p34"/>
          <p:cNvSpPr txBox="1"/>
          <p:nvPr/>
        </p:nvSpPr>
        <p:spPr>
          <a:xfrm>
            <a:off x="5696750" y="2187075"/>
            <a:ext cx="3177000" cy="15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For example: </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number of people arrive per 30 mins </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Clr>
                <a:schemeClr val="accent6"/>
              </a:buClr>
              <a:buSzPts val="1100"/>
              <a:buFont typeface="Arial"/>
              <a:buNone/>
            </a:pPr>
            <a:r>
              <a:rPr lang="en">
                <a:solidFill>
                  <a:schemeClr val="dk1"/>
                </a:solidFill>
                <a:latin typeface="Roboto Condensed"/>
                <a:ea typeface="Roboto Condensed"/>
                <a:cs typeface="Roboto Condensed"/>
                <a:sym typeface="Roboto Condensed"/>
              </a:rPr>
              <a:t>from 8/11/2019 1:30 - 8/12/2019 6:00</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
                                        <p:tgtEl>
                                          <p:spTgt spid="446"/>
                                        </p:tgtEl>
                                      </p:cBhvr>
                                    </p:animEffect>
                                  </p:childTnLst>
                                </p:cTn>
                              </p:par>
                              <p:par>
                                <p:cTn id="8" presetID="10" presetClass="entr" presetSubtype="0" fill="hold" nodeType="withEffect">
                                  <p:stCondLst>
                                    <p:cond delay="0"/>
                                  </p:stCondLst>
                                  <p:childTnLst>
                                    <p:set>
                                      <p:cBhvr>
                                        <p:cTn id="9" dur="1" fill="hold">
                                          <p:stCondLst>
                                            <p:cond delay="0"/>
                                          </p:stCondLst>
                                        </p:cTn>
                                        <p:tgtEl>
                                          <p:spTgt spid="447"/>
                                        </p:tgtEl>
                                        <p:attrNameLst>
                                          <p:attrName>style.visibility</p:attrName>
                                        </p:attrNameLst>
                                      </p:cBhvr>
                                      <p:to>
                                        <p:strVal val="visible"/>
                                      </p:to>
                                    </p:set>
                                    <p:animEffect transition="in" filter="fade">
                                      <p:cBhvr>
                                        <p:cTn id="10" dur="1"/>
                                        <p:tgtEl>
                                          <p:spTgt spid="447"/>
                                        </p:tgtEl>
                                      </p:cBhvr>
                                    </p:animEffect>
                                  </p:childTnLst>
                                </p:cTn>
                              </p:par>
                              <p:par>
                                <p:cTn id="11" presetID="10" presetClass="entr" presetSubtype="0" fill="hold" nodeType="withEffect">
                                  <p:stCondLst>
                                    <p:cond delay="0"/>
                                  </p:stCondLst>
                                  <p:childTnLst>
                                    <p:set>
                                      <p:cBhvr>
                                        <p:cTn id="12" dur="1" fill="hold">
                                          <p:stCondLst>
                                            <p:cond delay="0"/>
                                          </p:stCondLst>
                                        </p:cTn>
                                        <p:tgtEl>
                                          <p:spTgt spid="448"/>
                                        </p:tgtEl>
                                        <p:attrNameLst>
                                          <p:attrName>style.visibility</p:attrName>
                                        </p:attrNameLst>
                                      </p:cBhvr>
                                      <p:to>
                                        <p:strVal val="visible"/>
                                      </p:to>
                                    </p:set>
                                    <p:animEffect transition="in" filter="fade">
                                      <p:cBhvr>
                                        <p:cTn id="13" dur="1"/>
                                        <p:tgtEl>
                                          <p:spTgt spid="448"/>
                                        </p:tgtEl>
                                      </p:cBhvr>
                                    </p:animEffect>
                                  </p:childTnLst>
                                </p:cTn>
                              </p:par>
                              <p:par>
                                <p:cTn id="14" presetID="10" presetClass="entr" presetSubtype="0" fill="hold" nodeType="withEffect">
                                  <p:stCondLst>
                                    <p:cond delay="0"/>
                                  </p:stCondLst>
                                  <p:childTnLst>
                                    <p:set>
                                      <p:cBhvr>
                                        <p:cTn id="15" dur="1" fill="hold">
                                          <p:stCondLst>
                                            <p:cond delay="0"/>
                                          </p:stCondLst>
                                        </p:cTn>
                                        <p:tgtEl>
                                          <p:spTgt spid="449"/>
                                        </p:tgtEl>
                                        <p:attrNameLst>
                                          <p:attrName>style.visibility</p:attrName>
                                        </p:attrNameLst>
                                      </p:cBhvr>
                                      <p:to>
                                        <p:strVal val="visible"/>
                                      </p:to>
                                    </p:set>
                                    <p:animEffect transition="in" filter="fade">
                                      <p:cBhvr>
                                        <p:cTn id="16" dur="1"/>
                                        <p:tgtEl>
                                          <p:spTgt spid="449"/>
                                        </p:tgtEl>
                                      </p:cBhvr>
                                    </p:animEffect>
                                  </p:childTnLst>
                                </p:cTn>
                              </p:par>
                              <p:par>
                                <p:cTn id="17" presetID="10" presetClass="entr" presetSubtype="0" fill="hold" nodeType="withEffect">
                                  <p:stCondLst>
                                    <p:cond delay="0"/>
                                  </p:stCondLst>
                                  <p:childTnLst>
                                    <p:set>
                                      <p:cBhvr>
                                        <p:cTn id="18" dur="1" fill="hold">
                                          <p:stCondLst>
                                            <p:cond delay="0"/>
                                          </p:stCondLst>
                                        </p:cTn>
                                        <p:tgtEl>
                                          <p:spTgt spid="450"/>
                                        </p:tgtEl>
                                        <p:attrNameLst>
                                          <p:attrName>style.visibility</p:attrName>
                                        </p:attrNameLst>
                                      </p:cBhvr>
                                      <p:to>
                                        <p:strVal val="visible"/>
                                      </p:to>
                                    </p:set>
                                    <p:animEffect transition="in" filter="fade">
                                      <p:cBhvr>
                                        <p:cTn id="19" dur="1"/>
                                        <p:tgtEl>
                                          <p:spTgt spid="450"/>
                                        </p:tgtEl>
                                      </p:cBhvr>
                                    </p:animEffect>
                                  </p:childTnLst>
                                </p:cTn>
                              </p:par>
                              <p:par>
                                <p:cTn id="20" presetID="10" presetClass="entr" presetSubtype="0" fill="hold" nodeType="withEffect">
                                  <p:stCondLst>
                                    <p:cond delay="0"/>
                                  </p:stCondLst>
                                  <p:childTnLst>
                                    <p:set>
                                      <p:cBhvr>
                                        <p:cTn id="21" dur="1" fill="hold">
                                          <p:stCondLst>
                                            <p:cond delay="0"/>
                                          </p:stCondLst>
                                        </p:cTn>
                                        <p:tgtEl>
                                          <p:spTgt spid="451"/>
                                        </p:tgtEl>
                                        <p:attrNameLst>
                                          <p:attrName>style.visibility</p:attrName>
                                        </p:attrNameLst>
                                      </p:cBhvr>
                                      <p:to>
                                        <p:strVal val="visible"/>
                                      </p:to>
                                    </p:set>
                                    <p:animEffect transition="in" filter="fade">
                                      <p:cBhvr>
                                        <p:cTn id="22" dur="1"/>
                                        <p:tgtEl>
                                          <p:spTgt spid="451"/>
                                        </p:tgtEl>
                                      </p:cBhvr>
                                    </p:animEffect>
                                  </p:childTnLst>
                                </p:cTn>
                              </p:par>
                              <p:par>
                                <p:cTn id="23" presetID="10" presetClass="entr" presetSubtype="0" fill="hold" nodeType="withEffect">
                                  <p:stCondLst>
                                    <p:cond delay="0"/>
                                  </p:stCondLst>
                                  <p:childTnLst>
                                    <p:set>
                                      <p:cBhvr>
                                        <p:cTn id="24" dur="1" fill="hold">
                                          <p:stCondLst>
                                            <p:cond delay="0"/>
                                          </p:stCondLst>
                                        </p:cTn>
                                        <p:tgtEl>
                                          <p:spTgt spid="452"/>
                                        </p:tgtEl>
                                        <p:attrNameLst>
                                          <p:attrName>style.visibility</p:attrName>
                                        </p:attrNameLst>
                                      </p:cBhvr>
                                      <p:to>
                                        <p:strVal val="visible"/>
                                      </p:to>
                                    </p:set>
                                    <p:animEffect transition="in" filter="fade">
                                      <p:cBhvr>
                                        <p:cTn id="25" dur="1"/>
                                        <p:tgtEl>
                                          <p:spTgt spid="452"/>
                                        </p:tgtEl>
                                      </p:cBhvr>
                                    </p:animEffect>
                                  </p:childTnLst>
                                </p:cTn>
                              </p:par>
                              <p:par>
                                <p:cTn id="26" presetID="10" presetClass="entr" presetSubtype="0" fill="hold" nodeType="withEffect">
                                  <p:stCondLst>
                                    <p:cond delay="0"/>
                                  </p:stCondLst>
                                  <p:childTnLst>
                                    <p:set>
                                      <p:cBhvr>
                                        <p:cTn id="27" dur="1" fill="hold">
                                          <p:stCondLst>
                                            <p:cond delay="0"/>
                                          </p:stCondLst>
                                        </p:cTn>
                                        <p:tgtEl>
                                          <p:spTgt spid="453"/>
                                        </p:tgtEl>
                                        <p:attrNameLst>
                                          <p:attrName>style.visibility</p:attrName>
                                        </p:attrNameLst>
                                      </p:cBhvr>
                                      <p:to>
                                        <p:strVal val="visible"/>
                                      </p:to>
                                    </p:set>
                                    <p:animEffect transition="in" filter="fade">
                                      <p:cBhvr>
                                        <p:cTn id="28" dur="1"/>
                                        <p:tgtEl>
                                          <p:spTgt spid="453"/>
                                        </p:tgtEl>
                                      </p:cBhvr>
                                    </p:animEffect>
                                  </p:childTnLst>
                                </p:cTn>
                              </p:par>
                              <p:par>
                                <p:cTn id="29" presetID="10" presetClass="entr" presetSubtype="0" fill="hold" nodeType="with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1"/>
                                        <p:tgtEl>
                                          <p:spTgt spid="454"/>
                                        </p:tgtEl>
                                      </p:cBhvr>
                                    </p:animEffect>
                                  </p:childTnLst>
                                </p:cTn>
                              </p:par>
                              <p:par>
                                <p:cTn id="32" presetID="10" presetClass="entr" presetSubtype="0" fill="hold" nodeType="withEffect">
                                  <p:stCondLst>
                                    <p:cond delay="0"/>
                                  </p:stCondLst>
                                  <p:childTnLst>
                                    <p:set>
                                      <p:cBhvr>
                                        <p:cTn id="33" dur="1" fill="hold">
                                          <p:stCondLst>
                                            <p:cond delay="0"/>
                                          </p:stCondLst>
                                        </p:cTn>
                                        <p:tgtEl>
                                          <p:spTgt spid="445"/>
                                        </p:tgtEl>
                                        <p:attrNameLst>
                                          <p:attrName>style.visibility</p:attrName>
                                        </p:attrNameLst>
                                      </p:cBhvr>
                                      <p:to>
                                        <p:strVal val="visible"/>
                                      </p:to>
                                    </p:set>
                                    <p:animEffect transition="in" filter="fade">
                                      <p:cBhvr>
                                        <p:cTn id="34" dur="1"/>
                                        <p:tgtEl>
                                          <p:spTgt spid="4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
                                        <p:tgtEl>
                                          <p:spTgt spid="446"/>
                                        </p:tgtEl>
                                      </p:cBhvr>
                                    </p:animEffect>
                                    <p:set>
                                      <p:cBhvr>
                                        <p:cTn id="39" dur="1" fill="hold">
                                          <p:stCondLst>
                                            <p:cond delay="0"/>
                                          </p:stCondLst>
                                        </p:cTn>
                                        <p:tgtEl>
                                          <p:spTgt spid="44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
                                        <p:tgtEl>
                                          <p:spTgt spid="447"/>
                                        </p:tgtEl>
                                      </p:cBhvr>
                                    </p:animEffect>
                                    <p:set>
                                      <p:cBhvr>
                                        <p:cTn id="42" dur="1" fill="hold">
                                          <p:stCondLst>
                                            <p:cond delay="0"/>
                                          </p:stCondLst>
                                        </p:cTn>
                                        <p:tgtEl>
                                          <p:spTgt spid="44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
                                        <p:tgtEl>
                                          <p:spTgt spid="448"/>
                                        </p:tgtEl>
                                      </p:cBhvr>
                                    </p:animEffect>
                                    <p:set>
                                      <p:cBhvr>
                                        <p:cTn id="45" dur="1" fill="hold">
                                          <p:stCondLst>
                                            <p:cond delay="0"/>
                                          </p:stCondLst>
                                        </p:cTn>
                                        <p:tgtEl>
                                          <p:spTgt spid="44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
                                        <p:tgtEl>
                                          <p:spTgt spid="449"/>
                                        </p:tgtEl>
                                      </p:cBhvr>
                                    </p:animEffect>
                                    <p:set>
                                      <p:cBhvr>
                                        <p:cTn id="48" dur="1" fill="hold">
                                          <p:stCondLst>
                                            <p:cond delay="0"/>
                                          </p:stCondLst>
                                        </p:cTn>
                                        <p:tgtEl>
                                          <p:spTgt spid="44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
                                        <p:tgtEl>
                                          <p:spTgt spid="450"/>
                                        </p:tgtEl>
                                      </p:cBhvr>
                                    </p:animEffect>
                                    <p:set>
                                      <p:cBhvr>
                                        <p:cTn id="51" dur="1" fill="hold">
                                          <p:stCondLst>
                                            <p:cond delay="0"/>
                                          </p:stCondLst>
                                        </p:cTn>
                                        <p:tgtEl>
                                          <p:spTgt spid="45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1"/>
                                        <p:tgtEl>
                                          <p:spTgt spid="451"/>
                                        </p:tgtEl>
                                      </p:cBhvr>
                                    </p:animEffect>
                                    <p:set>
                                      <p:cBhvr>
                                        <p:cTn id="54" dur="1" fill="hold">
                                          <p:stCondLst>
                                            <p:cond delay="0"/>
                                          </p:stCondLst>
                                        </p:cTn>
                                        <p:tgtEl>
                                          <p:spTgt spid="45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
                                        <p:tgtEl>
                                          <p:spTgt spid="452"/>
                                        </p:tgtEl>
                                      </p:cBhvr>
                                    </p:animEffect>
                                    <p:set>
                                      <p:cBhvr>
                                        <p:cTn id="57" dur="1" fill="hold">
                                          <p:stCondLst>
                                            <p:cond delay="0"/>
                                          </p:stCondLst>
                                        </p:cTn>
                                        <p:tgtEl>
                                          <p:spTgt spid="4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
                                        <p:tgtEl>
                                          <p:spTgt spid="453"/>
                                        </p:tgtEl>
                                      </p:cBhvr>
                                    </p:animEffect>
                                    <p:set>
                                      <p:cBhvr>
                                        <p:cTn id="60" dur="1" fill="hold">
                                          <p:stCondLst>
                                            <p:cond delay="0"/>
                                          </p:stCondLst>
                                        </p:cTn>
                                        <p:tgtEl>
                                          <p:spTgt spid="453"/>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1"/>
                                        <p:tgtEl>
                                          <p:spTgt spid="454"/>
                                        </p:tgtEl>
                                      </p:cBhvr>
                                    </p:animEffect>
                                    <p:set>
                                      <p:cBhvr>
                                        <p:cTn id="63" dur="1" fill="hold">
                                          <p:stCondLst>
                                            <p:cond delay="0"/>
                                          </p:stCondLst>
                                        </p:cTn>
                                        <p:tgtEl>
                                          <p:spTgt spid="45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
                                        <p:tgtEl>
                                          <p:spTgt spid="445"/>
                                        </p:tgtEl>
                                      </p:cBhvr>
                                    </p:animEffect>
                                    <p:set>
                                      <p:cBhvr>
                                        <p:cTn id="66" dur="1" fill="hold">
                                          <p:stCondLst>
                                            <p:cond delay="0"/>
                                          </p:stCondLst>
                                        </p:cTn>
                                        <p:tgtEl>
                                          <p:spTgt spid="445"/>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455"/>
                                        </p:tgtEl>
                                        <p:attrNameLst>
                                          <p:attrName>style.visibility</p:attrName>
                                        </p:attrNameLst>
                                      </p:cBhvr>
                                      <p:to>
                                        <p:strVal val="visible"/>
                                      </p:to>
                                    </p:set>
                                    <p:animEffect transition="in" filter="fade">
                                      <p:cBhvr>
                                        <p:cTn id="69" dur="1"/>
                                        <p:tgtEl>
                                          <p:spTgt spid="455"/>
                                        </p:tgtEl>
                                      </p:cBhvr>
                                    </p:animEffect>
                                  </p:childTnLst>
                                </p:cTn>
                              </p:par>
                              <p:par>
                                <p:cTn id="70" presetID="10" presetClass="entr" presetSubtype="0" fill="hold"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1"/>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57"/>
                                        </p:tgtEl>
                                        <p:attrNameLst>
                                          <p:attrName>style.visibility</p:attrName>
                                        </p:attrNameLst>
                                      </p:cBhvr>
                                      <p:to>
                                        <p:strVal val="visible"/>
                                      </p:to>
                                    </p:set>
                                    <p:animEffect transition="in" filter="fade">
                                      <p:cBhvr>
                                        <p:cTn id="75" dur="1"/>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1903</Words>
  <Application>Microsoft Macintosh PowerPoint</Application>
  <PresentationFormat>On-screen Show (16:9)</PresentationFormat>
  <Paragraphs>267</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Squada One</vt:lpstr>
      <vt:lpstr>Roboto Thin</vt:lpstr>
      <vt:lpstr>Roboto</vt:lpstr>
      <vt:lpstr>Exo 2</vt:lpstr>
      <vt:lpstr>Roboto Condensed Light</vt:lpstr>
      <vt:lpstr>Fira Sans Extra Condensed Medium</vt:lpstr>
      <vt:lpstr>Roboto Condensed</vt:lpstr>
      <vt:lpstr>Roboto Medium</vt:lpstr>
      <vt:lpstr>Arial</vt:lpstr>
      <vt:lpstr>Tech Newsletter by Slidesgo</vt:lpstr>
      <vt:lpstr>Phase II Presentation</vt:lpstr>
      <vt:lpstr>TABLE OF CONTENTS</vt:lpstr>
      <vt:lpstr>Introduction</vt:lpstr>
      <vt:lpstr>Problem Definition </vt:lpstr>
      <vt:lpstr>Value Proposition</vt:lpstr>
      <vt:lpstr>Value Chain</vt:lpstr>
      <vt:lpstr>Connectivity(Usage of Signals)</vt:lpstr>
      <vt:lpstr>Technical Approach</vt:lpstr>
      <vt:lpstr>Data Selection</vt:lpstr>
      <vt:lpstr>PowerPoint Presentation</vt:lpstr>
      <vt:lpstr>Arena Statistical Output</vt:lpstr>
      <vt:lpstr>Python - Decision Tree Classifier</vt:lpstr>
      <vt:lpstr>Model Demonstration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II Presentation</dc:title>
  <cp:lastModifiedBy>Microsoft Office User</cp:lastModifiedBy>
  <cp:revision>5</cp:revision>
  <dcterms:modified xsi:type="dcterms:W3CDTF">2020-04-27T22:28:29Z</dcterms:modified>
</cp:coreProperties>
</file>